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74" r:id="rId7"/>
    <p:sldId id="264" r:id="rId8"/>
    <p:sldId id="265" r:id="rId9"/>
    <p:sldId id="292" r:id="rId10"/>
    <p:sldId id="291" r:id="rId11"/>
    <p:sldId id="279" r:id="rId12"/>
    <p:sldId id="266" r:id="rId13"/>
    <p:sldId id="267" r:id="rId14"/>
    <p:sldId id="269" r:id="rId15"/>
    <p:sldId id="270" r:id="rId16"/>
    <p:sldId id="272" r:id="rId17"/>
    <p:sldId id="271" r:id="rId18"/>
    <p:sldId id="268" r:id="rId19"/>
    <p:sldId id="284" r:id="rId20"/>
    <p:sldId id="261" r:id="rId21"/>
    <p:sldId id="293" r:id="rId22"/>
    <p:sldId id="262" r:id="rId23"/>
    <p:sldId id="273" r:id="rId24"/>
    <p:sldId id="278" r:id="rId25"/>
    <p:sldId id="280" r:id="rId26"/>
    <p:sldId id="281" r:id="rId27"/>
    <p:sldId id="277" r:id="rId28"/>
    <p:sldId id="282" r:id="rId29"/>
    <p:sldId id="283" r:id="rId30"/>
    <p:sldId id="286" r:id="rId31"/>
    <p:sldId id="287" r:id="rId32"/>
    <p:sldId id="288" r:id="rId33"/>
    <p:sldId id="289" r:id="rId34"/>
    <p:sldId id="290" r:id="rId35"/>
    <p:sldId id="294" r:id="rId36"/>
    <p:sldId id="295" r:id="rId37"/>
    <p:sldId id="296" r:id="rId38"/>
    <p:sldId id="297" r:id="rId39"/>
    <p:sldId id="298" r:id="rId40"/>
    <p:sldId id="299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8A971-877A-4453-9C01-41F08040A7F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42759-9D4A-4493-833B-EDEB99817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B479D-91AA-4FC3-AD43-8E69279AB34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B479D-91AA-4FC3-AD43-8E69279AB342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B479D-91AA-4FC3-AD43-8E69279AB342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B479D-91AA-4FC3-AD43-8E69279AB342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B479D-91AA-4FC3-AD43-8E69279AB34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B479D-91AA-4FC3-AD43-8E69279AB34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B479D-91AA-4FC3-AD43-8E69279AB342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B479D-91AA-4FC3-AD43-8E69279AB342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B479D-91AA-4FC3-AD43-8E69279AB342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B479D-91AA-4FC3-AD43-8E69279AB342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B479D-91AA-4FC3-AD43-8E69279AB342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B479D-91AA-4FC3-AD43-8E69279AB342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8EB0-637D-4483-8692-2CF08DEE2AE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343D-B458-4CCA-9E22-E3A5218BA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8EB0-637D-4483-8692-2CF08DEE2AE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343D-B458-4CCA-9E22-E3A5218BA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8EB0-637D-4483-8692-2CF08DEE2AE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343D-B458-4CCA-9E22-E3A5218BA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42300-48A0-45C3-B3C3-3E79A639B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8EB0-637D-4483-8692-2CF08DEE2AE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343D-B458-4CCA-9E22-E3A5218BA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8EB0-637D-4483-8692-2CF08DEE2AE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343D-B458-4CCA-9E22-E3A5218BA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8EB0-637D-4483-8692-2CF08DEE2AE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343D-B458-4CCA-9E22-E3A5218BA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8EB0-637D-4483-8692-2CF08DEE2AE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343D-B458-4CCA-9E22-E3A5218BA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8EB0-637D-4483-8692-2CF08DEE2AE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343D-B458-4CCA-9E22-E3A5218BA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8EB0-637D-4483-8692-2CF08DEE2AE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343D-B458-4CCA-9E22-E3A5218BA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8EB0-637D-4483-8692-2CF08DEE2AE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343D-B458-4CCA-9E22-E3A5218BA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8EB0-637D-4483-8692-2CF08DEE2AE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343D-B458-4CCA-9E22-E3A5218BA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A8EB0-637D-4483-8692-2CF08DEE2AE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A343D-B458-4CCA-9E22-E3A5218BA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ÇOCUK BESLENMESİNDE 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6000" b="1" dirty="0" smtClean="0"/>
              <a:t>PREBİYOTİK</a:t>
            </a:r>
            <a:r>
              <a:rPr lang="tr-TR" b="1" dirty="0" smtClean="0"/>
              <a:t> </a:t>
            </a:r>
            <a:r>
              <a:rPr lang="tr-TR" b="1" dirty="0" smtClean="0"/>
              <a:t>ve PROBİYOTİKLER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514600"/>
            <a:ext cx="7162800" cy="1752600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tx1"/>
                </a:solidFill>
              </a:rPr>
              <a:t>Prof. Dr. Sema AYDOĞDU</a:t>
            </a:r>
          </a:p>
          <a:p>
            <a:r>
              <a:rPr lang="tr-TR" sz="2400" b="1" dirty="0" smtClean="0">
                <a:solidFill>
                  <a:schemeClr val="tx1"/>
                </a:solidFill>
              </a:rPr>
              <a:t>EgeÜTF</a:t>
            </a:r>
          </a:p>
          <a:p>
            <a:r>
              <a:rPr lang="tr-TR" sz="2400" b="1" dirty="0" smtClean="0">
                <a:solidFill>
                  <a:schemeClr val="tx1"/>
                </a:solidFill>
              </a:rPr>
              <a:t>Çocuk Gastroenteroloji, Hepatoloji ve Beslenme B.D.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43000" y="4648200"/>
            <a:ext cx="7162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Türk Çocuk Gastroenteroloji, Hepatoloji ve Beslenme Derneği</a:t>
            </a:r>
            <a:r>
              <a:rPr kumimoji="0" lang="tr-TR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tr-TR" sz="2800" b="1" dirty="0" smtClean="0"/>
              <a:t>Bahar Okulu - 2013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5-7 Nisan TRABZON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28600"/>
            <a:ext cx="8686800" cy="78175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tr-TR" sz="4000" b="1" dirty="0" smtClean="0">
                <a:cs typeface="Tahoma" pitchFamily="34" charset="0"/>
              </a:rPr>
              <a:t>ANNE SÜTÜ (AS)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1066800"/>
            <a:ext cx="7620000" cy="10840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0"/>
              </a:lnSpc>
            </a:pPr>
            <a:endParaRPr lang="tr-TR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r-TR" sz="3200" b="1" dirty="0" smtClean="0">
                <a:cs typeface="Tahoma" pitchFamily="34" charset="0"/>
              </a:rPr>
              <a:t>YAŞAMIN İLK 6 AYINDA BESLENMENİN </a:t>
            </a:r>
          </a:p>
          <a:p>
            <a:pPr algn="ctr"/>
            <a:r>
              <a:rPr lang="tr-TR" sz="3200" b="1" dirty="0" smtClean="0">
                <a:cs typeface="Tahoma" pitchFamily="34" charset="0"/>
              </a:rPr>
              <a:t>ALTIN STANDARTI</a:t>
            </a:r>
            <a:endParaRPr lang="en-US" sz="3200" b="1" dirty="0" smtClean="0"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7620000" cy="2743200"/>
          </a:xfrm>
          <a:noFill/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20000"/>
              </a:lnSpc>
              <a:buClr>
                <a:srgbClr val="D60093"/>
              </a:buClr>
              <a:buFont typeface="Wingdings" pitchFamily="2" charset="2"/>
              <a:buChar char="§"/>
            </a:pPr>
            <a:endParaRPr lang="tr-T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Clr>
                <a:srgbClr val="D60093"/>
              </a:buClr>
              <a:buNone/>
            </a:pPr>
            <a:r>
              <a:rPr lang="tr-TR" b="1" dirty="0" smtClean="0"/>
              <a:t>Mikrobiota İçeriğini </a:t>
            </a:r>
          </a:p>
          <a:p>
            <a:pPr algn="ctr">
              <a:buClr>
                <a:srgbClr val="D60093"/>
              </a:buClr>
              <a:buNone/>
            </a:pPr>
            <a:r>
              <a:rPr lang="tr-TR" b="1" dirty="0" smtClean="0"/>
              <a:t>Bifidobakterden Zenginleştirir</a:t>
            </a:r>
          </a:p>
          <a:p>
            <a:pPr algn="ctr">
              <a:buClr>
                <a:srgbClr val="D60093"/>
              </a:buClr>
              <a:buNone/>
            </a:pPr>
            <a:r>
              <a:rPr lang="tr-TR" b="1" dirty="0" smtClean="0"/>
              <a:t>Oligosakkaridleri ile Sağlığa Katkı Sağlar</a:t>
            </a:r>
          </a:p>
          <a:p>
            <a:pPr algn="ctr">
              <a:buClr>
                <a:srgbClr val="D60093"/>
              </a:buClr>
              <a:buNone/>
            </a:pPr>
            <a:r>
              <a:rPr lang="tr-TR" b="1" dirty="0" smtClean="0"/>
              <a:t>PREBİYOTİK Etkinlik Oluşturur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5181600"/>
            <a:ext cx="7620000" cy="14841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0"/>
              </a:lnSpc>
            </a:pPr>
            <a:endParaRPr lang="tr-TR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r-TR" sz="3000" b="1" dirty="0" smtClean="0">
                <a:cs typeface="Tahoma" pitchFamily="34" charset="0"/>
              </a:rPr>
              <a:t>Mikrobiota</a:t>
            </a:r>
          </a:p>
          <a:p>
            <a:pPr algn="ctr"/>
            <a:r>
              <a:rPr lang="tr-TR" sz="3000" b="1" dirty="0" smtClean="0">
                <a:cs typeface="Tahoma" pitchFamily="34" charset="0"/>
              </a:rPr>
              <a:t>İmmun Sistemin Yapısal ve Fonksiyonel Gelişiminde Esansiyeldir</a:t>
            </a:r>
            <a:endParaRPr lang="en-US" sz="3000" b="1" dirty="0" smtClean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513648"/>
            <a:ext cx="8686800" cy="78175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tr-TR" sz="4000" b="1" dirty="0" smtClean="0">
                <a:cs typeface="Tahoma" pitchFamily="34" charset="0"/>
              </a:rPr>
              <a:t>ANNE SÜTÜNÜN PREBİYOTİK ETKİNLİĞİ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1555182"/>
            <a:ext cx="6324600" cy="11880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30000"/>
              </a:lnSpc>
            </a:pPr>
            <a:endParaRPr lang="tr-TR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4000" b="1" dirty="0" smtClean="0">
                <a:cs typeface="Tahoma" pitchFamily="34" charset="0"/>
              </a:rPr>
              <a:t>OLİGOSAKKARİ</a:t>
            </a:r>
            <a:r>
              <a:rPr lang="tr-TR" sz="4000" b="1" dirty="0" smtClean="0">
                <a:cs typeface="Tahoma" pitchFamily="34" charset="0"/>
              </a:rPr>
              <a:t>T</a:t>
            </a:r>
            <a:r>
              <a:rPr lang="en-US" sz="4000" b="1" dirty="0" smtClean="0">
                <a:cs typeface="Tahoma" pitchFamily="34" charset="0"/>
              </a:rPr>
              <a:t>LER</a:t>
            </a:r>
          </a:p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2971800"/>
            <a:ext cx="7620000" cy="3200400"/>
          </a:xfrm>
          <a:noFill/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20000"/>
              </a:lnSpc>
              <a:buClr>
                <a:srgbClr val="D60093"/>
              </a:buClr>
              <a:buFont typeface="Wingdings" pitchFamily="2" charset="2"/>
              <a:buChar char="§"/>
            </a:pPr>
            <a:endParaRPr lang="tr-T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30000"/>
              </a:lnSpc>
              <a:buClr>
                <a:srgbClr val="D60093"/>
              </a:buClr>
              <a:buNone/>
            </a:pPr>
            <a:r>
              <a:rPr lang="tr-TR" sz="3600" b="1" dirty="0" smtClean="0"/>
              <a:t>En Yüksek Oranda</a:t>
            </a:r>
          </a:p>
          <a:p>
            <a:pPr algn="ctr">
              <a:lnSpc>
                <a:spcPct val="130000"/>
              </a:lnSpc>
              <a:buClr>
                <a:srgbClr val="D60093"/>
              </a:buClr>
              <a:buNone/>
            </a:pPr>
            <a:r>
              <a:rPr lang="tr-TR" sz="3600" b="1" dirty="0" smtClean="0"/>
              <a:t>KOLOSTRUM’da 15-23 gr/L</a:t>
            </a:r>
          </a:p>
          <a:p>
            <a:pPr algn="ctr">
              <a:lnSpc>
                <a:spcPct val="50000"/>
              </a:lnSpc>
              <a:buClr>
                <a:srgbClr val="D60093"/>
              </a:buClr>
              <a:buNone/>
            </a:pPr>
            <a:endParaRPr lang="tr-TR" sz="3600" b="1" dirty="0" smtClean="0"/>
          </a:p>
          <a:p>
            <a:pPr algn="ctr">
              <a:lnSpc>
                <a:spcPct val="130000"/>
              </a:lnSpc>
              <a:buClr>
                <a:srgbClr val="D60093"/>
              </a:buClr>
              <a:buNone/>
            </a:pPr>
            <a:r>
              <a:rPr lang="tr-TR" sz="3600" b="1" dirty="0" smtClean="0"/>
              <a:t>GEÇİŞ ve MATÜR SÜTTE 8-12 gr/L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381000"/>
            <a:ext cx="7772400" cy="11880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30000"/>
              </a:lnSpc>
            </a:pPr>
            <a:endParaRPr lang="tr-TR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r-TR" sz="4000" b="1" dirty="0" smtClean="0">
                <a:cs typeface="Tahoma" pitchFamily="34" charset="0"/>
              </a:rPr>
              <a:t>Anne Sütü OLİGOSAKKARİTLERİ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752601"/>
            <a:ext cx="7772400" cy="42473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600" b="1" dirty="0" smtClean="0">
                <a:cs typeface="Tahoma" pitchFamily="34" charset="0"/>
              </a:rPr>
              <a:t>AS’nin 4 Temel Bileşeninden Biri</a:t>
            </a:r>
          </a:p>
          <a:p>
            <a:pPr>
              <a:lnSpc>
                <a:spcPct val="150000"/>
              </a:lnSpc>
            </a:pPr>
            <a:r>
              <a:rPr lang="tr-TR" sz="3600" b="1" dirty="0" smtClean="0">
                <a:cs typeface="Tahoma" pitchFamily="34" charset="0"/>
              </a:rPr>
              <a:t>		1. LAKTOZ</a:t>
            </a:r>
          </a:p>
          <a:p>
            <a:pPr>
              <a:lnSpc>
                <a:spcPct val="150000"/>
              </a:lnSpc>
            </a:pPr>
            <a:r>
              <a:rPr lang="tr-TR" sz="3600" b="1" dirty="0" smtClean="0">
                <a:cs typeface="Tahoma" pitchFamily="34" charset="0"/>
              </a:rPr>
              <a:t>		2. LİPİDLER</a:t>
            </a:r>
          </a:p>
          <a:p>
            <a:pPr>
              <a:lnSpc>
                <a:spcPct val="150000"/>
              </a:lnSpc>
            </a:pPr>
            <a:r>
              <a:rPr lang="tr-TR" sz="3600" b="1" dirty="0" smtClean="0">
                <a:cs typeface="Tahoma" pitchFamily="34" charset="0"/>
              </a:rPr>
              <a:t>		3. PROTEİN</a:t>
            </a:r>
          </a:p>
          <a:p>
            <a:pPr>
              <a:lnSpc>
                <a:spcPct val="150000"/>
              </a:lnSpc>
            </a:pPr>
            <a:r>
              <a:rPr lang="tr-TR" sz="3600" b="1" dirty="0" smtClean="0">
                <a:cs typeface="Tahoma" pitchFamily="34" charset="0"/>
              </a:rPr>
              <a:t>		4. OLİGOSAKKARİTLER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763000" cy="1371600"/>
          </a:xfrm>
          <a:noFill/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r-TR" sz="4000" b="1" dirty="0" smtClean="0"/>
              <a:t>Anne Sütü OLİGOSAKKARİTLERİ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4419600" cy="3886200"/>
          </a:xfrm>
          <a:noFill/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Clr>
                <a:srgbClr val="D60093"/>
              </a:buClr>
              <a:buFont typeface="Wingdings" pitchFamily="2" charset="2"/>
              <a:buChar char="§"/>
            </a:pPr>
            <a:endParaRPr lang="tr-T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50000"/>
              </a:lnSpc>
              <a:buClr>
                <a:srgbClr val="D60093"/>
              </a:buClr>
              <a:buNone/>
            </a:pPr>
            <a:endParaRPr lang="tr-TR" sz="3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tr-TR" b="1" dirty="0" smtClean="0"/>
              <a:t>3-32 monosakkaritli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tr-TR" b="1" dirty="0" smtClean="0"/>
              <a:t>Küçük KH molekülleri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tr-TR" b="1" dirty="0" smtClean="0"/>
              <a:t>AS’de &gt;130 molekül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2286000"/>
            <a:ext cx="4267200" cy="388247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800" b="1" dirty="0" smtClean="0">
                <a:cs typeface="Tahoma" pitchFamily="34" charset="0"/>
              </a:rPr>
              <a:t>Miktarları</a:t>
            </a:r>
          </a:p>
          <a:p>
            <a:pPr algn="ctr">
              <a:lnSpc>
                <a:spcPct val="150000"/>
              </a:lnSpc>
            </a:pPr>
            <a:r>
              <a:rPr lang="tr-TR" sz="2800" b="1" dirty="0" smtClean="0">
                <a:cs typeface="Tahoma" pitchFamily="34" charset="0"/>
              </a:rPr>
              <a:t>Gestasyonel Yaşa</a:t>
            </a:r>
          </a:p>
          <a:p>
            <a:pPr algn="ctr">
              <a:lnSpc>
                <a:spcPct val="150000"/>
              </a:lnSpc>
            </a:pPr>
            <a:r>
              <a:rPr lang="tr-TR" sz="2800" b="1" dirty="0" smtClean="0">
                <a:cs typeface="Tahoma" pitchFamily="34" charset="0"/>
              </a:rPr>
              <a:t>Anneden Anneye</a:t>
            </a:r>
          </a:p>
          <a:p>
            <a:pPr algn="ctr">
              <a:lnSpc>
                <a:spcPct val="150000"/>
              </a:lnSpc>
            </a:pPr>
            <a:r>
              <a:rPr lang="tr-TR" sz="2800" b="1" dirty="0" smtClean="0">
                <a:cs typeface="Tahoma" pitchFamily="34" charset="0"/>
              </a:rPr>
              <a:t>Laktasyon Gününe</a:t>
            </a:r>
          </a:p>
          <a:p>
            <a:pPr algn="ctr">
              <a:lnSpc>
                <a:spcPct val="150000"/>
              </a:lnSpc>
            </a:pPr>
            <a:r>
              <a:rPr lang="tr-TR" sz="2800" b="1" dirty="0" smtClean="0">
                <a:cs typeface="Tahoma" pitchFamily="34" charset="0"/>
              </a:rPr>
              <a:t>Laktasyon Fazına Göre Değişir</a:t>
            </a:r>
            <a:endParaRPr lang="en-US" sz="2800" b="1" dirty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sz="25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NÖTRAL OLİGOSAKKARİTLER</a:t>
            </a:r>
            <a:r>
              <a:rPr lang="tr-TR" sz="2500" b="1" dirty="0" smtClean="0">
                <a:latin typeface="Tahoma" pitchFamily="34" charset="0"/>
                <a:cs typeface="Tahoma" pitchFamily="34" charset="0"/>
              </a:rPr>
              <a:t>		Anne sütü (g/L)</a:t>
            </a:r>
          </a:p>
          <a:p>
            <a:pPr>
              <a:lnSpc>
                <a:spcPct val="50000"/>
              </a:lnSpc>
              <a:buNone/>
            </a:pPr>
            <a:endParaRPr lang="en-US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tr-TR" sz="2500" b="1" dirty="0" smtClean="0">
                <a:latin typeface="Tahoma" pitchFamily="34" charset="0"/>
                <a:cs typeface="Tahoma" pitchFamily="34" charset="0"/>
              </a:rPr>
              <a:t>LAKTOZ						55 - 70</a:t>
            </a:r>
            <a:endParaRPr lang="en-US" sz="2500" b="1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3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tr-TR" sz="2500" b="1" dirty="0" smtClean="0">
                <a:latin typeface="Tahoma" pitchFamily="34" charset="0"/>
                <a:cs typeface="Tahoma" pitchFamily="34" charset="0"/>
              </a:rPr>
              <a:t>Lacto-N-tetraose (LNT)			0.5 - 1.5</a:t>
            </a:r>
            <a:endParaRPr lang="en-US" sz="2500" b="1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3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tr-TR" sz="2500" b="1" dirty="0" smtClean="0">
                <a:latin typeface="Tahoma" pitchFamily="34" charset="0"/>
                <a:cs typeface="Tahoma" pitchFamily="34" charset="0"/>
              </a:rPr>
              <a:t>Lacto-N-fucopentaose I (LNFP 1)		1.2 - 1.7</a:t>
            </a:r>
            <a:endParaRPr lang="en-US" sz="2500" b="1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3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tr-TR" sz="2500" b="1" dirty="0" smtClean="0">
                <a:latin typeface="Tahoma" pitchFamily="34" charset="0"/>
                <a:cs typeface="Tahoma" pitchFamily="34" charset="0"/>
              </a:rPr>
              <a:t>Lacto-N-fucopentaose II (LNFP 2)		0.3 - 1.0</a:t>
            </a:r>
            <a:endParaRPr lang="en-US" sz="2500" b="1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3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tr-TR" sz="2500" b="1" dirty="0" smtClean="0">
                <a:latin typeface="Tahoma" pitchFamily="34" charset="0"/>
                <a:cs typeface="Tahoma" pitchFamily="34" charset="0"/>
              </a:rPr>
              <a:t>Lacto-N-fucopentaose III (LNFP 3)		0.01 - 0.2</a:t>
            </a:r>
            <a:endParaRPr lang="en-US" sz="2500" b="1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3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tr-TR" sz="2500" b="1" dirty="0" smtClean="0">
                <a:latin typeface="Tahoma" pitchFamily="34" charset="0"/>
                <a:cs typeface="Tahoma" pitchFamily="34" charset="0"/>
              </a:rPr>
              <a:t>Lacto-N-difucohexaose (LNDFH)		0.1 - 0.2</a:t>
            </a:r>
            <a:endParaRPr lang="en-US" sz="2500" b="1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0000"/>
              </a:lnSpc>
              <a:buNone/>
            </a:pPr>
            <a:endParaRPr lang="en-US" sz="25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" y="4582180"/>
            <a:ext cx="83058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latin typeface="Tahoma" pitchFamily="34" charset="0"/>
                <a:cs typeface="Tahoma" pitchFamily="34" charset="0"/>
              </a:rPr>
              <a:t>Anne Sütü Oligosakkaritlerinin %75-85’i</a:t>
            </a:r>
            <a:endParaRPr lang="en-US" sz="28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5324326"/>
            <a:ext cx="8305800" cy="100027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tr-TR" sz="2800" b="1" dirty="0" smtClean="0">
                <a:latin typeface="Tahoma" pitchFamily="34" charset="0"/>
                <a:cs typeface="Tahoma" pitchFamily="34" charset="0"/>
              </a:rPr>
              <a:t>NÖTRAL Oligosakkaritler </a:t>
            </a:r>
          </a:p>
          <a:p>
            <a:pPr algn="ctr">
              <a:spcBef>
                <a:spcPts val="600"/>
              </a:spcBef>
            </a:pPr>
            <a:r>
              <a:rPr lang="tr-TR" sz="2600" b="1" dirty="0" smtClean="0">
                <a:latin typeface="Tahoma" pitchFamily="34" charset="0"/>
                <a:cs typeface="Tahoma" pitchFamily="34" charset="0"/>
              </a:rPr>
              <a:t>Anti-inflamatuvar Sitokin </a:t>
            </a:r>
            <a:r>
              <a:rPr lang="tr-TR" sz="2600" b="1" dirty="0">
                <a:latin typeface="Tahoma" pitchFamily="34" charset="0"/>
                <a:cs typeface="Tahoma" pitchFamily="34" charset="0"/>
              </a:rPr>
              <a:t>O</a:t>
            </a:r>
            <a:r>
              <a:rPr lang="tr-TR" sz="2600" b="1" dirty="0" smtClean="0">
                <a:latin typeface="Tahoma" pitchFamily="34" charset="0"/>
                <a:cs typeface="Tahoma" pitchFamily="34" charset="0"/>
              </a:rPr>
              <a:t>luşumunu </a:t>
            </a:r>
            <a:r>
              <a:rPr lang="tr-TR" sz="2600" b="1" dirty="0" smtClean="0">
                <a:latin typeface="Tahoma" pitchFamily="34" charset="0"/>
                <a:cs typeface="Tahoma" pitchFamily="34" charset="0"/>
              </a:rPr>
              <a:t>Uyarır </a:t>
            </a:r>
            <a:endParaRPr lang="en-US" sz="26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5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ASİDİK OLİGOSAKKARİTLER</a:t>
            </a:r>
            <a:r>
              <a:rPr lang="tr-TR" sz="2500" b="1" dirty="0" smtClean="0">
                <a:latin typeface="Tahoma" pitchFamily="34" charset="0"/>
                <a:cs typeface="Tahoma" pitchFamily="34" charset="0"/>
              </a:rPr>
              <a:t>	Anne sütü (g/L)</a:t>
            </a:r>
          </a:p>
          <a:p>
            <a:pPr>
              <a:buNone/>
            </a:pPr>
            <a:endParaRPr lang="en-US" sz="2500" b="1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30000"/>
              </a:lnSpc>
            </a:pPr>
            <a:r>
              <a:rPr lang="tr-TR" sz="2300" b="1" dirty="0" smtClean="0">
                <a:latin typeface="Tahoma" pitchFamily="34" charset="0"/>
                <a:cs typeface="Tahoma" pitchFamily="34" charset="0"/>
              </a:rPr>
              <a:t>6-Sialyl-lactose				0.3 - 0.5</a:t>
            </a:r>
            <a:endParaRPr lang="en-US" sz="2300" b="1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30000"/>
              </a:lnSpc>
            </a:pPr>
            <a:r>
              <a:rPr lang="tr-TR" sz="2300" b="1" dirty="0" smtClean="0">
                <a:latin typeface="Tahoma" pitchFamily="34" charset="0"/>
                <a:cs typeface="Tahoma" pitchFamily="34" charset="0"/>
              </a:rPr>
              <a:t>3-Sialyl-lactose				0.1 - 0.3</a:t>
            </a:r>
            <a:endParaRPr lang="en-US" sz="2300" b="1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30000"/>
              </a:lnSpc>
            </a:pPr>
            <a:r>
              <a:rPr lang="tr-TR" sz="2300" b="1" dirty="0" smtClean="0">
                <a:latin typeface="Tahoma" pitchFamily="34" charset="0"/>
                <a:cs typeface="Tahoma" pitchFamily="34" charset="0"/>
              </a:rPr>
              <a:t>Sialyl-lacto-N-tetraose a		0.03 - 0.2</a:t>
            </a:r>
            <a:endParaRPr lang="en-US" sz="2300" b="1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30000"/>
              </a:lnSpc>
            </a:pPr>
            <a:r>
              <a:rPr lang="tr-TR" sz="2300" b="1" dirty="0" smtClean="0">
                <a:latin typeface="Tahoma" pitchFamily="34" charset="0"/>
                <a:cs typeface="Tahoma" pitchFamily="34" charset="0"/>
              </a:rPr>
              <a:t>Sialyl-lacto-N-tetraose c		0.1 - 0.6</a:t>
            </a:r>
            <a:endParaRPr lang="en-US" sz="2300" b="1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30000"/>
              </a:lnSpc>
            </a:pPr>
            <a:r>
              <a:rPr lang="tr-TR" sz="2300" b="1" dirty="0" smtClean="0">
                <a:latin typeface="Tahoma" pitchFamily="34" charset="0"/>
                <a:cs typeface="Tahoma" pitchFamily="34" charset="0"/>
              </a:rPr>
              <a:t>NeuAc2-lacto-N-tetraose		0.2 - 0.6</a:t>
            </a:r>
            <a:endParaRPr lang="en-US" sz="2300" b="1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4343400"/>
            <a:ext cx="83058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latin typeface="Tahoma" pitchFamily="34" charset="0"/>
                <a:cs typeface="Tahoma" pitchFamily="34" charset="0"/>
              </a:rPr>
              <a:t>Anne Sütü Oligosakkaritlerinin %15-25’i</a:t>
            </a:r>
            <a:endParaRPr lang="en-US" sz="28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5105400"/>
            <a:ext cx="8305800" cy="153888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latin typeface="Tahoma" pitchFamily="34" charset="0"/>
                <a:cs typeface="Tahoma" pitchFamily="34" charset="0"/>
              </a:rPr>
              <a:t>ASİDİK Oligosakkaritler</a:t>
            </a:r>
          </a:p>
          <a:p>
            <a:pPr algn="ctr">
              <a:spcBef>
                <a:spcPts val="600"/>
              </a:spcBef>
            </a:pPr>
            <a:r>
              <a:rPr lang="tr-TR" sz="2800" b="1" dirty="0" smtClean="0">
                <a:latin typeface="Tahoma" pitchFamily="34" charset="0"/>
                <a:cs typeface="Tahoma" pitchFamily="34" charset="0"/>
              </a:rPr>
              <a:t>Patojen Bakterilerin Bağırsak Epiteline</a:t>
            </a:r>
          </a:p>
          <a:p>
            <a:pPr algn="ctr">
              <a:spcBef>
                <a:spcPts val="600"/>
              </a:spcBef>
            </a:pPr>
            <a:r>
              <a:rPr lang="tr-TR" sz="2800" b="1" dirty="0" smtClean="0">
                <a:latin typeface="Tahoma" pitchFamily="34" charset="0"/>
                <a:cs typeface="Tahoma" pitchFamily="34" charset="0"/>
              </a:rPr>
              <a:t>Adezyonunu Engeller</a:t>
            </a:r>
            <a:endParaRPr lang="en-US" sz="28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4724400" cy="5105400"/>
          </a:xfrm>
          <a:noFill/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40000"/>
              </a:lnSpc>
              <a:buNone/>
            </a:pPr>
            <a:endParaRPr lang="tr-TR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b="1" dirty="0" smtClean="0"/>
              <a:t>Asidik kolon </a:t>
            </a:r>
            <a:r>
              <a:rPr lang="tr-TR" b="1" dirty="0" smtClean="0"/>
              <a:t>florası </a:t>
            </a:r>
            <a:r>
              <a:rPr lang="tr-TR" sz="2000" b="1" dirty="0" smtClean="0"/>
              <a:t>(pH: 5.5)</a:t>
            </a:r>
            <a:endParaRPr lang="tr-TR" sz="2000" b="1" dirty="0" smtClean="0"/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b="1" dirty="0" smtClean="0"/>
              <a:t>Bifidobakter 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b="1" dirty="0" smtClean="0"/>
              <a:t>Laktobasiller </a:t>
            </a:r>
            <a:r>
              <a:rPr lang="tr-TR" b="1" dirty="0" smtClean="0"/>
              <a:t>ÇOĞALIR</a:t>
            </a:r>
            <a:endParaRPr lang="tr-TR" b="1" dirty="0" smtClean="0"/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b="1" dirty="0" smtClean="0"/>
              <a:t>AKTİFLEŞİR 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b="1" dirty="0" smtClean="0"/>
              <a:t>E.Coli</a:t>
            </a:r>
            <a:endParaRPr lang="tr-TR" b="1" dirty="0" smtClean="0"/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b="1" dirty="0" smtClean="0"/>
              <a:t>Clostridialar </a:t>
            </a:r>
            <a:r>
              <a:rPr lang="tr-TR" b="1" dirty="0" smtClean="0"/>
              <a:t>AZALIR </a:t>
            </a:r>
            <a:endParaRPr lang="tr-TR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152400"/>
            <a:ext cx="8686800" cy="114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4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ea typeface="+mj-ea"/>
                <a:cs typeface="Tahoma" pitchFamily="34" charset="0"/>
              </a:rPr>
              <a:t>OLİGOSAKKARİTLERİN ETKİLERİ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uLnTx/>
              <a:uFillTx/>
              <a:ea typeface="+mj-ea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1371600"/>
            <a:ext cx="3886200" cy="12113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0"/>
              </a:lnSpc>
            </a:pPr>
            <a:endParaRPr lang="tr-T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3600" b="1" dirty="0" smtClean="0"/>
              <a:t>Doğumda GİT</a:t>
            </a:r>
          </a:p>
          <a:p>
            <a:pPr algn="ctr"/>
            <a:r>
              <a:rPr lang="tr-TR" sz="3600" b="1" dirty="0" smtClean="0"/>
              <a:t>STERİL </a:t>
            </a:r>
          </a:p>
          <a:p>
            <a:pPr algn="ctr">
              <a:lnSpc>
                <a:spcPct val="0"/>
              </a:lnSpc>
            </a:pPr>
            <a:endParaRPr lang="tr-TR" sz="3600" b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029200" y="2743200"/>
            <a:ext cx="3886200" cy="158068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0"/>
              </a:lnSpc>
            </a:pPr>
            <a:endParaRPr lang="tr-T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3200" b="1" dirty="0" smtClean="0"/>
              <a:t>Kolon Florasında </a:t>
            </a:r>
          </a:p>
          <a:p>
            <a:pPr algn="ctr"/>
            <a:r>
              <a:rPr lang="tr-TR" sz="3200" b="1" dirty="0" smtClean="0"/>
              <a:t>AS ile Beslenenlerde Laktobasiller</a:t>
            </a:r>
          </a:p>
          <a:p>
            <a:pPr algn="ctr">
              <a:lnSpc>
                <a:spcPct val="0"/>
              </a:lnSpc>
            </a:pPr>
            <a:endParaRPr lang="tr-TR" sz="36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029200" y="4574941"/>
            <a:ext cx="3886200" cy="190205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30000"/>
              </a:lnSpc>
            </a:pPr>
            <a:endParaRPr lang="tr-T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3200" b="1" dirty="0" smtClean="0"/>
              <a:t>Formüla Alanlarda Enterobakterler </a:t>
            </a:r>
          </a:p>
          <a:p>
            <a:pPr algn="ctr"/>
            <a:r>
              <a:rPr lang="tr-TR" sz="3200" b="1" dirty="0" smtClean="0"/>
              <a:t>EGEMEN</a:t>
            </a:r>
          </a:p>
          <a:p>
            <a:pPr algn="ctr">
              <a:lnSpc>
                <a:spcPct val="30000"/>
              </a:lnSpc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152400"/>
            <a:ext cx="8229600" cy="1143000"/>
          </a:xfrm>
          <a:prstGeom prst="rect">
            <a:avLst/>
          </a:prstGeom>
          <a:noFill/>
          <a:ln w="57150">
            <a:noFill/>
          </a:ln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4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ea typeface="+mj-ea"/>
                <a:cs typeface="Tahoma" pitchFamily="34" charset="0"/>
              </a:rPr>
              <a:t>OLİGOSAKKARİTLERİN ETKİLERİ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uLnTx/>
              <a:uFillTx/>
              <a:ea typeface="+mj-ea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295400"/>
            <a:ext cx="7467600" cy="9602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30000"/>
              </a:lnSpc>
            </a:pPr>
            <a:endParaRPr lang="tr-T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r-TR" sz="3600" b="1" dirty="0" smtClean="0">
                <a:cs typeface="Tahoma" pitchFamily="34" charset="0"/>
              </a:rPr>
              <a:t>Savunmaya Aktif ve Pasif Destek</a:t>
            </a:r>
          </a:p>
          <a:p>
            <a:pPr algn="ctr">
              <a:lnSpc>
                <a:spcPct val="30000"/>
              </a:lnSpc>
            </a:pP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66800" y="2514600"/>
            <a:ext cx="7467600" cy="388620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Tahoma" pitchFamily="34" charset="0"/>
              </a:rPr>
              <a:t>Mikroflora gelişimi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Tahoma" pitchFamily="34" charset="0"/>
              </a:rPr>
              <a:t>Mukus üretimi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Tahoma" pitchFamily="34" charset="0"/>
              </a:rPr>
              <a:t>Peristaltizm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Tahoma" pitchFamily="34" charset="0"/>
              </a:rPr>
              <a:t>sIgA üretimi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Tahoma" pitchFamily="34" charset="0"/>
              </a:rPr>
              <a:t>İmmun hücreleri doğrudan etkileme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Tahoma" pitchFamily="34" charset="0"/>
              </a:rPr>
              <a:t>Patojen yapışmasına engel oluşturma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295400"/>
            <a:ext cx="8686800" cy="50937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200" b="1" dirty="0" smtClean="0"/>
              <a:t>FUKOZLAR </a:t>
            </a:r>
          </a:p>
          <a:p>
            <a:pPr>
              <a:lnSpc>
                <a:spcPct val="130000"/>
              </a:lnSpc>
            </a:pPr>
            <a:r>
              <a:rPr lang="tr-TR" sz="3000" b="1" dirty="0" smtClean="0">
                <a:latin typeface="Agency FB" pitchFamily="34" charset="0"/>
              </a:rPr>
              <a:t>	E.coli ve Vibrio kolera toksinleri ile kompleks yapar</a:t>
            </a: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tr-TR" sz="3200" b="1" dirty="0" smtClean="0"/>
              <a:t> MANNOZLAR </a:t>
            </a:r>
          </a:p>
          <a:p>
            <a:pPr>
              <a:lnSpc>
                <a:spcPct val="130000"/>
              </a:lnSpc>
            </a:pPr>
            <a:r>
              <a:rPr lang="tr-TR" sz="3200" b="1" dirty="0" smtClean="0">
                <a:latin typeface="Agency FB" pitchFamily="34" charset="0"/>
              </a:rPr>
              <a:t>	Vibriolar için reseptör</a:t>
            </a: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tr-TR" sz="3200" b="1" dirty="0" smtClean="0"/>
              <a:t> GLİKOPROTEİN VE GLİKOLİPİDLER </a:t>
            </a:r>
          </a:p>
          <a:p>
            <a:pPr>
              <a:lnSpc>
                <a:spcPct val="130000"/>
              </a:lnSpc>
            </a:pPr>
            <a:r>
              <a:rPr lang="tr-TR" sz="3000" b="1" dirty="0" smtClean="0">
                <a:latin typeface="Agency FB" pitchFamily="34" charset="0"/>
              </a:rPr>
              <a:t>	E.coli fimbriaları ile kompleks </a:t>
            </a:r>
            <a:r>
              <a:rPr lang="tr-TR" sz="3000" b="1" dirty="0" smtClean="0">
                <a:latin typeface="Agency FB" pitchFamily="34" charset="0"/>
              </a:rPr>
              <a:t>yapar</a:t>
            </a:r>
            <a:endParaRPr lang="tr-TR" sz="3000" b="1" dirty="0" smtClean="0">
              <a:latin typeface="Agency FB" pitchFamily="34" charset="0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tr-TR" sz="3200" b="1" dirty="0" smtClean="0"/>
              <a:t> DİĞERLERİ </a:t>
            </a:r>
          </a:p>
          <a:p>
            <a:pPr>
              <a:lnSpc>
                <a:spcPct val="130000"/>
              </a:lnSpc>
            </a:pPr>
            <a:r>
              <a:rPr lang="tr-TR" sz="3000" b="1" dirty="0" smtClean="0">
                <a:latin typeface="Agency FB" pitchFamily="34" charset="0"/>
              </a:rPr>
              <a:t>	Streptokokkus pnömoni ve Hemophilus influenza’yı </a:t>
            </a:r>
            <a:r>
              <a:rPr lang="tr-TR" sz="3000" b="1" dirty="0" smtClean="0">
                <a:latin typeface="Agency FB" pitchFamily="34" charset="0"/>
              </a:rPr>
              <a:t>bağlar</a:t>
            </a:r>
            <a:endParaRPr lang="tr-TR" sz="3000" b="1" dirty="0">
              <a:latin typeface="Agency FB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58914"/>
            <a:ext cx="9144000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cs typeface="Tahoma" pitchFamily="34" charset="0"/>
              </a:rPr>
              <a:t>OLİGOSAKKARİTLER</a:t>
            </a:r>
            <a:r>
              <a:rPr lang="tr-TR" sz="3600" b="1" dirty="0" smtClean="0">
                <a:cs typeface="Tahoma" pitchFamily="34" charset="0"/>
              </a:rPr>
              <a:t>’in</a:t>
            </a:r>
            <a:r>
              <a:rPr lang="tr-TR" sz="4000" b="1" dirty="0" smtClean="0">
                <a:cs typeface="Tahoma" pitchFamily="34" charset="0"/>
              </a:rPr>
              <a:t> </a:t>
            </a:r>
            <a:r>
              <a:rPr lang="tr-TR" sz="3600" b="1" dirty="0" smtClean="0">
                <a:cs typeface="Tahoma" pitchFamily="34" charset="0"/>
              </a:rPr>
              <a:t>İşlevlerine Örnekler:</a:t>
            </a:r>
            <a:endParaRPr lang="en-US" sz="3600" b="1" dirty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152400"/>
            <a:ext cx="8229600" cy="1143000"/>
          </a:xfrm>
          <a:prstGeom prst="rect">
            <a:avLst/>
          </a:prstGeom>
          <a:noFill/>
          <a:ln w="57150">
            <a:noFill/>
          </a:ln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4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uLnTx/>
                <a:uFillTx/>
                <a:ea typeface="+mj-ea"/>
                <a:cs typeface="Tahoma" pitchFamily="34" charset="0"/>
              </a:rPr>
              <a:t>OLİGOSAKKARİTLERİN ETKİLERİ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uLnTx/>
              <a:uFillTx/>
              <a:ea typeface="+mj-ea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295400"/>
            <a:ext cx="7467600" cy="9602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30000"/>
              </a:lnSpc>
            </a:pPr>
            <a:endParaRPr lang="tr-T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r-TR" sz="3600" b="1" dirty="0" smtClean="0">
                <a:cs typeface="Tahoma" pitchFamily="34" charset="0"/>
              </a:rPr>
              <a:t>Savunmaya Aktif ve Pasif Destek</a:t>
            </a:r>
          </a:p>
          <a:p>
            <a:pPr algn="ctr">
              <a:lnSpc>
                <a:spcPct val="30000"/>
              </a:lnSpc>
            </a:pP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2438400"/>
            <a:ext cx="7467600" cy="396240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Tahoma" pitchFamily="34" charset="0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Tahoma" pitchFamily="34" charset="0"/>
              </a:rPr>
              <a:t>	Yıkım ürünleri kısa zincirli yağ asitleri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Tahoma" pitchFamily="34" charset="0"/>
              </a:rPr>
              <a:t>İmmun hücreler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tr-TR" sz="3200" b="1" dirty="0">
                <a:latin typeface="Bernard MT Condensed" pitchFamily="18" charset="0"/>
                <a:cs typeface="Tahoma" pitchFamily="34" charset="0"/>
              </a:rPr>
              <a:t>v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Bernard MT Condensed" pitchFamily="18" charset="0"/>
                <a:cs typeface="Tahoma" pitchFamily="34" charset="0"/>
              </a:rPr>
              <a:t>e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Tahoma" pitchFamily="34" charset="0"/>
              </a:rPr>
              <a:t> Enterositlerin aktivitesini etkiler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Tahoma" pitchFamily="34" charset="0"/>
              </a:rPr>
              <a:t>Kemokin ekspresyonu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tr-TR" sz="3200" b="1" dirty="0">
                <a:latin typeface="Bernard MT Condensed" pitchFamily="18" charset="0"/>
                <a:cs typeface="Tahoma" pitchFamily="34" charset="0"/>
              </a:rPr>
              <a:t>v</a:t>
            </a:r>
            <a:r>
              <a:rPr lang="tr-TR" sz="3200" b="1" dirty="0" smtClean="0">
                <a:latin typeface="Bernard MT Condensed" pitchFamily="18" charset="0"/>
                <a:cs typeface="Tahoma" pitchFamily="34" charset="0"/>
              </a:rPr>
              <a:t>e</a:t>
            </a:r>
            <a:r>
              <a:rPr lang="tr-TR" sz="3200" b="1" dirty="0" smtClean="0">
                <a:cs typeface="Tahoma" pitchFamily="34" charset="0"/>
              </a:rPr>
              <a:t> Sitokin salınımında </a:t>
            </a:r>
            <a:r>
              <a:rPr lang="tr-TR" sz="3200" b="1" dirty="0" smtClean="0">
                <a:cs typeface="Tahoma" pitchFamily="34" charset="0"/>
              </a:rPr>
              <a:t>modulasyon sağlar </a:t>
            </a: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PREBİYOTİKLER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620000" cy="4724400"/>
          </a:xfrm>
          <a:ln w="28575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50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algn="ctr">
              <a:lnSpc>
                <a:spcPct val="120000"/>
              </a:lnSpc>
              <a:buNone/>
            </a:pPr>
            <a:r>
              <a:rPr lang="tr-TR" b="1" dirty="0" smtClean="0"/>
              <a:t>İntestinal Florada Bulunan </a:t>
            </a:r>
          </a:p>
          <a:p>
            <a:pPr algn="ctr">
              <a:lnSpc>
                <a:spcPct val="120000"/>
              </a:lnSpc>
              <a:buNone/>
            </a:pPr>
            <a:r>
              <a:rPr lang="tr-TR" b="1" dirty="0" smtClean="0"/>
              <a:t>Bazı</a:t>
            </a:r>
            <a:r>
              <a:rPr lang="tr-TR" b="1" dirty="0"/>
              <a:t> </a:t>
            </a:r>
            <a:r>
              <a:rPr lang="tr-TR" b="1" dirty="0" smtClean="0"/>
              <a:t>Mikroorganizmaların </a:t>
            </a:r>
          </a:p>
          <a:p>
            <a:pPr algn="ctr">
              <a:lnSpc>
                <a:spcPct val="120000"/>
              </a:lnSpc>
              <a:buNone/>
            </a:pPr>
            <a:r>
              <a:rPr lang="tr-TR" b="1" dirty="0" smtClean="0"/>
              <a:t>Çoğalma </a:t>
            </a:r>
            <a:r>
              <a:rPr lang="tr-TR" sz="2400" b="1" dirty="0" smtClean="0"/>
              <a:t>ve/veya</a:t>
            </a:r>
            <a:r>
              <a:rPr lang="tr-TR" b="1" dirty="0" smtClean="0"/>
              <a:t> Aktivitesini </a:t>
            </a:r>
            <a:endParaRPr lang="tr-TR" b="1" dirty="0"/>
          </a:p>
          <a:p>
            <a:pPr algn="ctr">
              <a:lnSpc>
                <a:spcPct val="120000"/>
              </a:lnSpc>
              <a:buNone/>
            </a:pPr>
            <a:r>
              <a:rPr lang="tr-TR" b="1" dirty="0" smtClean="0"/>
              <a:t>ve</a:t>
            </a:r>
          </a:p>
          <a:p>
            <a:pPr algn="ctr">
              <a:lnSpc>
                <a:spcPct val="120000"/>
              </a:lnSpc>
              <a:buNone/>
            </a:pPr>
            <a:r>
              <a:rPr lang="tr-TR" b="1" dirty="0" smtClean="0"/>
              <a:t>Konağın Sağlığını Olumlu Etkileyebilen</a:t>
            </a:r>
          </a:p>
          <a:p>
            <a:pPr algn="ctr">
              <a:lnSpc>
                <a:spcPct val="120000"/>
              </a:lnSpc>
              <a:buNone/>
            </a:pPr>
            <a:r>
              <a:rPr lang="tr-TR" b="1" dirty="0" smtClean="0"/>
              <a:t>Sindirilemeyen Besin Bileşenleri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019800" cy="114300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BESİNLERDE BULUNAN </a:t>
            </a:r>
            <a:r>
              <a:rPr lang="tr-TR" sz="3200" b="1" dirty="0" smtClean="0"/>
              <a:t>PREBİYOTİK TİPLERİ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5715000" cy="5486400"/>
          </a:xfrm>
          <a:ln w="28575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lnSpc>
                <a:spcPct val="50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sz="3300" b="1" dirty="0" smtClean="0"/>
              <a:t>İNÜLİN, Lignin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sz="3300" b="1" dirty="0" smtClean="0"/>
              <a:t>Laktuloz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sz="3300" b="1" dirty="0" smtClean="0"/>
              <a:t>Laktosukroz 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sz="3300" b="1" dirty="0" smtClean="0"/>
              <a:t>FRUKTO-OLİGOSAKKARİDLER (FOS)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sz="3300" b="1" dirty="0" smtClean="0"/>
              <a:t>Soya fasülyesi oligosakkaridleri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sz="3300" b="1" dirty="0" smtClean="0"/>
              <a:t>Galakto-oligosakkaridler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sz="3300" b="1" dirty="0" smtClean="0"/>
              <a:t>İzomalto-oligosakkaridler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sz="3300" b="1" dirty="0" smtClean="0"/>
              <a:t>Gluko-oligosakkaridler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sz="3300" b="1" dirty="0" smtClean="0"/>
              <a:t>Ksilo-oligosakkaridler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sz="3300" b="1" dirty="0" smtClean="0"/>
              <a:t>Palatinoz</a:t>
            </a:r>
          </a:p>
          <a:p>
            <a:pPr algn="ctr">
              <a:buNone/>
            </a:pPr>
            <a:endParaRPr lang="tr-TR" b="1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19800" y="0"/>
            <a:ext cx="3124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PREBİYOTİK KAYNAĞI BESİNLER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24600" y="1066800"/>
            <a:ext cx="2514600" cy="54864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tr-TR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HİNDİBA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tr-TR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ENGİNAR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tr-TR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Buğday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tr-TR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Arpa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tr-TR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Çavdar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tr-TR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Soğan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tr-TR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Sarmısak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tr-TR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Muz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tr-TR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Kuşkonmaz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tr-TR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Pırasa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162" y="1581150"/>
            <a:ext cx="7793038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5269039"/>
            <a:ext cx="2514600" cy="1198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5486400"/>
            <a:ext cx="27987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0" y="0"/>
            <a:ext cx="9144000" cy="1618905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30000"/>
              </a:lnSpc>
            </a:pPr>
            <a:endParaRPr lang="tr-T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r-T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PREBİYOTİK OLARAK </a:t>
            </a:r>
            <a:endParaRPr lang="tr-TR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ahoma" pitchFamily="34" charset="0"/>
            </a:endParaRPr>
          </a:p>
          <a:p>
            <a:pPr algn="ctr"/>
            <a:r>
              <a:rPr lang="tr-T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FOS </a:t>
            </a:r>
            <a:r>
              <a:rPr lang="tr-T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 ve</a:t>
            </a:r>
            <a:r>
              <a:rPr lang="tr-T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 GOS’un YAPISI</a:t>
            </a:r>
            <a:endParaRPr lang="tr-TR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ahoma" pitchFamily="34" charset="0"/>
            </a:endParaRPr>
          </a:p>
          <a:p>
            <a:pPr algn="ctr">
              <a:lnSpc>
                <a:spcPct val="30000"/>
              </a:lnSpc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PREBİYOTİKLERİN YARARLI ETKİLERİ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7150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20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sz="2800" b="1" dirty="0" smtClean="0">
                <a:latin typeface="Agency FB" pitchFamily="34" charset="0"/>
              </a:rPr>
              <a:t>Mikrofloranın kompozisyon ve aktivitesini olumlu yönde etkiler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sz="2800" b="1" dirty="0" smtClean="0">
                <a:latin typeface="Agency FB" pitchFamily="34" charset="0"/>
              </a:rPr>
              <a:t>Bağırsak hareketlerini düzenler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sz="2800" b="1" dirty="0" smtClean="0">
                <a:latin typeface="Agency FB" pitchFamily="34" charset="0"/>
              </a:rPr>
              <a:t>Minerallerin (Ca ve Mg) emilim ve biyoyararlanımın</a:t>
            </a:r>
            <a:r>
              <a:rPr lang="tr-TR" sz="2800" b="1" dirty="0">
                <a:latin typeface="Agency FB" pitchFamily="34" charset="0"/>
              </a:rPr>
              <a:t>ı</a:t>
            </a:r>
            <a:r>
              <a:rPr lang="tr-TR" sz="2800" b="1" dirty="0" smtClean="0">
                <a:latin typeface="Agency FB" pitchFamily="34" charset="0"/>
              </a:rPr>
              <a:t> artırır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sz="2800" b="1" dirty="0" smtClean="0">
                <a:latin typeface="Agency FB" pitchFamily="34" charset="0"/>
              </a:rPr>
              <a:t>Kan kolesterol ve trigliserid düzeylerini olumlu yönde düzenler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sz="2800" b="1" dirty="0" smtClean="0">
                <a:latin typeface="Agency FB" pitchFamily="34" charset="0"/>
              </a:rPr>
              <a:t>Kolon kanseri gelişim riskini azaltır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sz="2800" b="1" dirty="0" smtClean="0">
                <a:latin typeface="Agency FB" pitchFamily="34" charset="0"/>
              </a:rPr>
              <a:t>Patojen mikroorganizmaların çoğalmasını engeller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sz="2800" b="1" dirty="0">
                <a:latin typeface="Agency FB" pitchFamily="34" charset="0"/>
              </a:rPr>
              <a:t>İ</a:t>
            </a:r>
            <a:r>
              <a:rPr lang="tr-TR" sz="2800" b="1" dirty="0" smtClean="0">
                <a:latin typeface="Agency FB" pitchFamily="34" charset="0"/>
              </a:rPr>
              <a:t>ntestinal ve ekstraintestinal enfeksiyon riskini azaltır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sz="2800" b="1" dirty="0" smtClean="0">
                <a:latin typeface="Agency FB" pitchFamily="34" charset="0"/>
              </a:rPr>
              <a:t>Konağın immün sistemini güçlendirir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tr-TR" sz="2800" b="1" dirty="0" smtClean="0">
                <a:latin typeface="Agency FB" pitchFamily="34" charset="0"/>
              </a:rPr>
              <a:t>Obezite, metabolik sendrom gelişimini engeller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76200"/>
            <a:ext cx="7086600" cy="149579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30000"/>
              </a:lnSpc>
            </a:pPr>
            <a:endParaRPr lang="tr-T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r-TR" sz="3600" b="1" dirty="0" smtClean="0">
                <a:cs typeface="Tahoma" pitchFamily="34" charset="0"/>
              </a:rPr>
              <a:t>FORMÜLALARA PREBİYOTİK </a:t>
            </a:r>
          </a:p>
          <a:p>
            <a:pPr algn="ctr"/>
            <a:r>
              <a:rPr lang="tr-TR" sz="3600" b="1" dirty="0" smtClean="0">
                <a:cs typeface="Tahoma" pitchFamily="34" charset="0"/>
              </a:rPr>
              <a:t>(FOS - GOS) EKLENMESİ</a:t>
            </a:r>
          </a:p>
          <a:p>
            <a:pPr algn="ctr">
              <a:lnSpc>
                <a:spcPct val="30000"/>
              </a:lnSpc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447800"/>
            <a:ext cx="8839200" cy="24929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tr-TR" sz="3000" b="1" dirty="0" smtClean="0">
                <a:cs typeface="Tahoma" pitchFamily="34" charset="0"/>
              </a:rPr>
              <a:t>Son 15 yılda yapılan çalışmalara göre;</a:t>
            </a:r>
            <a:endParaRPr lang="tr-TR" sz="3000" b="1" dirty="0">
              <a:cs typeface="Tahoma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tr-TR" sz="3000" b="1" dirty="0" smtClean="0">
                <a:cs typeface="Tahoma" pitchFamily="34" charset="0"/>
              </a:rPr>
              <a:t>Prebiyotikler</a:t>
            </a:r>
          </a:p>
          <a:p>
            <a:pPr algn="ctr">
              <a:lnSpc>
                <a:spcPct val="130000"/>
              </a:lnSpc>
            </a:pPr>
            <a:r>
              <a:rPr lang="tr-TR" sz="3000" b="1" dirty="0" smtClean="0">
                <a:cs typeface="Tahoma" pitchFamily="34" charset="0"/>
              </a:rPr>
              <a:t>Alerjik ve Enfeksiyöz Hastalıklarla</a:t>
            </a:r>
          </a:p>
          <a:p>
            <a:pPr algn="ctr">
              <a:lnSpc>
                <a:spcPct val="130000"/>
              </a:lnSpc>
            </a:pPr>
            <a:r>
              <a:rPr lang="tr-TR" sz="3000" b="1" dirty="0" smtClean="0">
                <a:cs typeface="Tahoma" pitchFamily="34" charset="0"/>
              </a:rPr>
              <a:t>Yakından İlişkili...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4038600"/>
            <a:ext cx="8839200" cy="24929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tr-TR" sz="3000" b="1" dirty="0" smtClean="0">
                <a:cs typeface="Tahoma" pitchFamily="34" charset="0"/>
              </a:rPr>
              <a:t>Hayatın Başlangıcında </a:t>
            </a:r>
            <a:r>
              <a:rPr lang="tr-TR" sz="2400" b="1" dirty="0" smtClean="0">
                <a:cs typeface="Tahoma" pitchFamily="34" charset="0"/>
              </a:rPr>
              <a:t>(ilk 2 haftada)</a:t>
            </a:r>
          </a:p>
          <a:p>
            <a:pPr algn="ctr">
              <a:lnSpc>
                <a:spcPct val="130000"/>
              </a:lnSpc>
            </a:pPr>
            <a:r>
              <a:rPr lang="tr-TR" sz="3000" b="1" dirty="0" smtClean="0">
                <a:cs typeface="Tahoma" pitchFamily="34" charset="0"/>
              </a:rPr>
              <a:t>Bağırsak Florasında </a:t>
            </a:r>
          </a:p>
          <a:p>
            <a:pPr algn="ctr">
              <a:lnSpc>
                <a:spcPct val="130000"/>
              </a:lnSpc>
            </a:pPr>
            <a:r>
              <a:rPr lang="tr-TR" sz="3000" b="1" dirty="0" smtClean="0">
                <a:cs typeface="Tahoma" pitchFamily="34" charset="0"/>
              </a:rPr>
              <a:t>Bifido ve Laktobasillerin Egemen Olması </a:t>
            </a:r>
          </a:p>
          <a:p>
            <a:pPr algn="ctr">
              <a:lnSpc>
                <a:spcPct val="130000"/>
              </a:lnSpc>
            </a:pPr>
            <a:r>
              <a:rPr lang="tr-TR" sz="3000" b="1" dirty="0" smtClean="0">
                <a:cs typeface="Tahoma" pitchFamily="34" charset="0"/>
              </a:rPr>
              <a:t>Atopik Hastalıklara Eğilimi Azaltmaktadır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76200"/>
            <a:ext cx="7086600" cy="116339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30000"/>
              </a:lnSpc>
            </a:pPr>
            <a:endParaRPr lang="tr-T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r-TR" sz="3600" b="1" dirty="0" smtClean="0">
                <a:cs typeface="Tahoma" pitchFamily="34" charset="0"/>
              </a:rPr>
              <a:t>KOALA BIRTH COHORT STUDY</a:t>
            </a:r>
          </a:p>
          <a:p>
            <a:pPr algn="ctr"/>
            <a:r>
              <a:rPr lang="en-US" sz="2400" b="1" dirty="0" smtClean="0">
                <a:cs typeface="Tahoma" pitchFamily="34" charset="0"/>
              </a:rPr>
              <a:t>Pediatrics. 2006;118:511–21.</a:t>
            </a:r>
            <a:endParaRPr lang="en-US" sz="2400" b="1" dirty="0"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487031"/>
            <a:ext cx="8839200" cy="22467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182880"/>
            <a:r>
              <a:rPr lang="tr-TR" sz="2800" b="1" dirty="0" smtClean="0">
                <a:cs typeface="Tahoma" pitchFamily="34" charset="0"/>
              </a:rPr>
              <a:t>	T</a:t>
            </a:r>
            <a:r>
              <a:rPr lang="en-US" sz="2800" b="1" dirty="0" smtClean="0">
                <a:cs typeface="Tahoma" pitchFamily="34" charset="0"/>
              </a:rPr>
              <a:t>he presence of</a:t>
            </a:r>
            <a:r>
              <a:rPr lang="tr-TR" sz="2800" b="1" dirty="0" smtClean="0">
                <a:cs typeface="Tahoma" pitchFamily="34" charset="0"/>
              </a:rPr>
              <a:t> </a:t>
            </a:r>
            <a:r>
              <a:rPr lang="en-US" sz="2800" b="1" dirty="0" smtClean="0">
                <a:cs typeface="Tahoma" pitchFamily="34" charset="0"/>
              </a:rPr>
              <a:t>ESCHERICHIA COLI</a:t>
            </a:r>
            <a:r>
              <a:rPr lang="tr-TR" sz="2800" b="1" dirty="0" smtClean="0">
                <a:cs typeface="Tahoma" pitchFamily="34" charset="0"/>
              </a:rPr>
              <a:t> </a:t>
            </a:r>
            <a:r>
              <a:rPr lang="en-US" sz="2800" b="1" dirty="0" smtClean="0">
                <a:cs typeface="Tahoma" pitchFamily="34" charset="0"/>
              </a:rPr>
              <a:t>was associated with a </a:t>
            </a:r>
            <a:r>
              <a:rPr lang="tr-TR" sz="2800" b="1" dirty="0" smtClean="0">
                <a:cs typeface="Tahoma" pitchFamily="34" charset="0"/>
              </a:rPr>
              <a:t>	</a:t>
            </a:r>
            <a:r>
              <a:rPr lang="en-US" sz="2800" b="1" dirty="0" smtClean="0">
                <a:cs typeface="Tahoma" pitchFamily="34" charset="0"/>
              </a:rPr>
              <a:t>higher</a:t>
            </a:r>
            <a:r>
              <a:rPr lang="tr-TR" sz="2800" b="1" dirty="0" smtClean="0">
                <a:cs typeface="Tahoma" pitchFamily="34" charset="0"/>
              </a:rPr>
              <a:t> </a:t>
            </a:r>
            <a:r>
              <a:rPr lang="en-US" sz="2800" b="1" dirty="0" smtClean="0">
                <a:cs typeface="Tahoma" pitchFamily="34" charset="0"/>
              </a:rPr>
              <a:t>risk of developing ECZEMA, whereas colonization </a:t>
            </a:r>
            <a:r>
              <a:rPr lang="tr-TR" sz="2800" b="1" dirty="0" smtClean="0">
                <a:cs typeface="Tahoma" pitchFamily="34" charset="0"/>
              </a:rPr>
              <a:t>	</a:t>
            </a:r>
            <a:r>
              <a:rPr lang="en-US" sz="2800" b="1" dirty="0" smtClean="0">
                <a:cs typeface="Tahoma" pitchFamily="34" charset="0"/>
              </a:rPr>
              <a:t>with CLOSTRIDIUM </a:t>
            </a:r>
            <a:r>
              <a:rPr lang="tr-TR" sz="2800" b="1" dirty="0" smtClean="0">
                <a:cs typeface="Tahoma" pitchFamily="34" charset="0"/>
              </a:rPr>
              <a:t>DIFFICILE</a:t>
            </a:r>
            <a:r>
              <a:rPr lang="en-US" sz="2800" b="1" dirty="0" smtClean="0">
                <a:cs typeface="Tahoma" pitchFamily="34" charset="0"/>
              </a:rPr>
              <a:t> was associated with higher </a:t>
            </a:r>
            <a:r>
              <a:rPr lang="tr-TR" sz="2800" b="1" dirty="0" smtClean="0">
                <a:cs typeface="Tahoma" pitchFamily="34" charset="0"/>
              </a:rPr>
              <a:t>	</a:t>
            </a:r>
            <a:r>
              <a:rPr lang="en-US" sz="2800" b="1" dirty="0" smtClean="0">
                <a:cs typeface="Tahoma" pitchFamily="34" charset="0"/>
              </a:rPr>
              <a:t>risk </a:t>
            </a:r>
            <a:r>
              <a:rPr lang="tr-TR" sz="2800" b="1" dirty="0" smtClean="0">
                <a:cs typeface="Tahoma" pitchFamily="34" charset="0"/>
              </a:rPr>
              <a:t>	</a:t>
            </a:r>
            <a:r>
              <a:rPr lang="en-US" sz="2800" b="1" dirty="0" smtClean="0">
                <a:cs typeface="Tahoma" pitchFamily="34" charset="0"/>
              </a:rPr>
              <a:t>of developing</a:t>
            </a:r>
            <a:r>
              <a:rPr lang="tr-TR" sz="2800" b="1" dirty="0" smtClean="0">
                <a:cs typeface="Tahoma" pitchFamily="34" charset="0"/>
              </a:rPr>
              <a:t> </a:t>
            </a:r>
            <a:r>
              <a:rPr lang="en-US" sz="2800" b="1" dirty="0" smtClean="0">
                <a:cs typeface="Tahoma" pitchFamily="34" charset="0"/>
              </a:rPr>
              <a:t>ECZEMA as well as </a:t>
            </a:r>
            <a:endParaRPr lang="tr-TR" sz="2800" b="1" dirty="0" smtClean="0">
              <a:cs typeface="Tahoma" pitchFamily="34" charset="0"/>
            </a:endParaRPr>
          </a:p>
          <a:p>
            <a:pPr defTabSz="182880"/>
            <a:r>
              <a:rPr lang="tr-TR" sz="2800" b="1" dirty="0">
                <a:cs typeface="Tahoma" pitchFamily="34" charset="0"/>
              </a:rPr>
              <a:t>	</a:t>
            </a:r>
            <a:r>
              <a:rPr lang="en-US" sz="2800" b="1" dirty="0" smtClean="0">
                <a:cs typeface="Tahoma" pitchFamily="34" charset="0"/>
              </a:rPr>
              <a:t>RECURRENT WHEEZE and </a:t>
            </a:r>
            <a:r>
              <a:rPr lang="tr-TR" sz="2800" b="1" dirty="0" smtClean="0">
                <a:cs typeface="Tahoma" pitchFamily="34" charset="0"/>
              </a:rPr>
              <a:t>	</a:t>
            </a:r>
            <a:r>
              <a:rPr lang="en-US" sz="2800" b="1" dirty="0" smtClean="0">
                <a:cs typeface="Tahoma" pitchFamily="34" charset="0"/>
              </a:rPr>
              <a:t>ALLERGIC SENSITIZATION.</a:t>
            </a:r>
            <a:endParaRPr lang="tr-TR" sz="2800" b="1" dirty="0" smtClean="0"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001631"/>
            <a:ext cx="8839200" cy="22467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cs typeface="Tahoma" pitchFamily="34" charset="0"/>
              </a:rPr>
              <a:t>Kalliomaki et al.	</a:t>
            </a:r>
            <a:r>
              <a:rPr lang="tr-TR" sz="2400" b="1" dirty="0" smtClean="0">
                <a:cs typeface="Tahoma" pitchFamily="34" charset="0"/>
              </a:rPr>
              <a:t>(2001)</a:t>
            </a:r>
          </a:p>
          <a:p>
            <a:pPr algn="ctr"/>
            <a:r>
              <a:rPr lang="tr-TR" sz="2800" b="1" dirty="0" smtClean="0">
                <a:cs typeface="Tahoma" pitchFamily="34" charset="0"/>
              </a:rPr>
              <a:t>Kukkonen et al. 	</a:t>
            </a:r>
            <a:r>
              <a:rPr lang="tr-TR" sz="2400" b="1" dirty="0" smtClean="0">
                <a:cs typeface="Tahoma" pitchFamily="34" charset="0"/>
              </a:rPr>
              <a:t>(2007)</a:t>
            </a:r>
          </a:p>
          <a:p>
            <a:pPr algn="ctr"/>
            <a:r>
              <a:rPr lang="tr-TR" sz="2800" b="1" dirty="0" smtClean="0">
                <a:cs typeface="Tahoma" pitchFamily="34" charset="0"/>
              </a:rPr>
              <a:t>Arslanoglu et al. 	</a:t>
            </a:r>
            <a:r>
              <a:rPr lang="tr-TR" sz="2400" b="1" dirty="0" smtClean="0">
                <a:cs typeface="Tahoma" pitchFamily="34" charset="0"/>
              </a:rPr>
              <a:t>(2008)</a:t>
            </a:r>
          </a:p>
          <a:p>
            <a:r>
              <a:rPr lang="tr-TR" sz="2800" b="1" dirty="0" smtClean="0">
                <a:cs typeface="Tahoma" pitchFamily="34" charset="0"/>
              </a:rPr>
              <a:t>Anne </a:t>
            </a:r>
            <a:r>
              <a:rPr lang="tr-TR" sz="2400" b="1" dirty="0" smtClean="0">
                <a:cs typeface="Tahoma" pitchFamily="34" charset="0"/>
              </a:rPr>
              <a:t>ve/veya</a:t>
            </a:r>
            <a:r>
              <a:rPr lang="tr-TR" sz="2800" b="1" dirty="0" smtClean="0">
                <a:cs typeface="Tahoma" pitchFamily="34" charset="0"/>
              </a:rPr>
              <a:t> Bebeğe pre-probiotik uygulaması ilk 2 yaşta ATOPİK DERMATİT kümülatif insidansını %20 - </a:t>
            </a:r>
            <a:r>
              <a:rPr lang="tr-TR" sz="2800" b="1" u="sng" dirty="0" smtClean="0">
                <a:cs typeface="Tahoma" pitchFamily="34" charset="0"/>
              </a:rPr>
              <a:t>&gt;</a:t>
            </a:r>
            <a:r>
              <a:rPr lang="tr-TR" sz="2800" b="1" dirty="0" smtClean="0">
                <a:cs typeface="Tahoma" pitchFamily="34" charset="0"/>
              </a:rPr>
              <a:t>50 azaltır.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272736"/>
            <a:ext cx="7086600" cy="79406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30000"/>
              </a:lnSpc>
            </a:pPr>
            <a:endParaRPr lang="tr-T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r-TR" sz="3600" b="1" dirty="0" smtClean="0"/>
              <a:t>PREBİYOTİKLERİN YARARLI ETKİLERİ</a:t>
            </a:r>
            <a:endParaRPr lang="en-US" sz="2400" b="1" dirty="0"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295400"/>
            <a:ext cx="8153400" cy="310854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182880"/>
            <a:r>
              <a:rPr lang="tr-TR" sz="2800" b="1" dirty="0" smtClean="0">
                <a:cs typeface="Tahoma" pitchFamily="34" charset="0"/>
              </a:rPr>
              <a:t>	</a:t>
            </a:r>
            <a:r>
              <a:rPr lang="en-US" sz="2800" b="1" dirty="0" smtClean="0">
                <a:cs typeface="Tahoma" pitchFamily="34" charset="0"/>
              </a:rPr>
              <a:t>RECURRENT WHEEZING</a:t>
            </a:r>
            <a:endParaRPr lang="tr-TR" sz="2800" b="1" dirty="0" smtClean="0">
              <a:cs typeface="Tahoma" pitchFamily="34" charset="0"/>
            </a:endParaRPr>
          </a:p>
          <a:p>
            <a:pPr defTabSz="182880"/>
            <a:r>
              <a:rPr lang="tr-TR" sz="2800" b="1" dirty="0" smtClean="0">
                <a:cs typeface="Tahoma" pitchFamily="34" charset="0"/>
              </a:rPr>
              <a:t>	</a:t>
            </a:r>
            <a:r>
              <a:rPr lang="en-US" sz="2800" b="1" dirty="0" smtClean="0">
                <a:cs typeface="Tahoma" pitchFamily="34" charset="0"/>
              </a:rPr>
              <a:t>ALLERGIC </a:t>
            </a:r>
            <a:r>
              <a:rPr lang="tr-TR" sz="2800" b="1" dirty="0" smtClean="0">
                <a:cs typeface="Tahoma" pitchFamily="34" charset="0"/>
              </a:rPr>
              <a:t>URTICARIA				</a:t>
            </a:r>
            <a:r>
              <a:rPr lang="tr-TR" sz="2800" b="1" dirty="0" smtClean="0">
                <a:cs typeface="Tahoma" pitchFamily="34" charset="0"/>
              </a:rPr>
              <a:t>	</a:t>
            </a:r>
            <a:endParaRPr lang="tr-TR" sz="2800" b="1" dirty="0" smtClean="0">
              <a:cs typeface="Tahoma" pitchFamily="34" charset="0"/>
            </a:endParaRPr>
          </a:p>
          <a:p>
            <a:pPr defTabSz="182880"/>
            <a:endParaRPr lang="tr-TR" sz="2800" b="1" dirty="0">
              <a:cs typeface="Tahoma" pitchFamily="34" charset="0"/>
            </a:endParaRPr>
          </a:p>
          <a:p>
            <a:pPr defTabSz="182880"/>
            <a:r>
              <a:rPr lang="tr-TR" sz="2800" b="1" dirty="0" smtClean="0">
                <a:cs typeface="Tahoma" pitchFamily="34" charset="0"/>
              </a:rPr>
              <a:t>	İLK 2 YAŞTA ;</a:t>
            </a:r>
          </a:p>
          <a:p>
            <a:pPr defTabSz="182880"/>
            <a:r>
              <a:rPr lang="tr-TR" sz="2800" b="1" dirty="0">
                <a:cs typeface="Tahoma" pitchFamily="34" charset="0"/>
              </a:rPr>
              <a:t>	</a:t>
            </a:r>
            <a:r>
              <a:rPr lang="tr-TR" sz="2800" b="1" dirty="0" smtClean="0">
                <a:cs typeface="Tahoma" pitchFamily="34" charset="0"/>
              </a:rPr>
              <a:t>									Total enfeksiyon sayısı</a:t>
            </a:r>
          </a:p>
          <a:p>
            <a:pPr defTabSz="182880"/>
            <a:r>
              <a:rPr lang="tr-TR" sz="2800" b="1" dirty="0">
                <a:cs typeface="Tahoma" pitchFamily="34" charset="0"/>
              </a:rPr>
              <a:t>	</a:t>
            </a:r>
            <a:r>
              <a:rPr lang="tr-TR" sz="2800" b="1" dirty="0" smtClean="0">
                <a:cs typeface="Tahoma" pitchFamily="34" charset="0"/>
              </a:rPr>
              <a:t>									Ateşli SYE atak sayısı</a:t>
            </a:r>
          </a:p>
          <a:p>
            <a:pPr defTabSz="182880"/>
            <a:r>
              <a:rPr lang="tr-TR" sz="2800" b="1" dirty="0">
                <a:cs typeface="Tahoma" pitchFamily="34" charset="0"/>
              </a:rPr>
              <a:t>	</a:t>
            </a:r>
            <a:r>
              <a:rPr lang="tr-TR" sz="2800" b="1" dirty="0" smtClean="0">
                <a:cs typeface="Tahoma" pitchFamily="34" charset="0"/>
              </a:rPr>
              <a:t>									Antibiyotik kullanımı			ANLAMLI AZALIR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4611231"/>
            <a:ext cx="8839200" cy="18158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cs typeface="Tahoma" pitchFamily="34" charset="0"/>
              </a:rPr>
              <a:t>DOĞUMDAN HEMEN SONRA</a:t>
            </a:r>
          </a:p>
          <a:p>
            <a:pPr algn="ctr"/>
            <a:r>
              <a:rPr lang="tr-TR" sz="2800" b="1" dirty="0" smtClean="0">
                <a:cs typeface="Tahoma" pitchFamily="34" charset="0"/>
              </a:rPr>
              <a:t>İNTESTİNAL FLORANIN</a:t>
            </a:r>
          </a:p>
          <a:p>
            <a:pPr algn="ctr"/>
            <a:r>
              <a:rPr lang="tr-TR" sz="2800" b="1" dirty="0" smtClean="0">
                <a:cs typeface="Tahoma" pitchFamily="34" charset="0"/>
              </a:rPr>
              <a:t>BİFİDOJENİK MODİFİKASYONLARI</a:t>
            </a:r>
          </a:p>
          <a:p>
            <a:pPr algn="ctr"/>
            <a:r>
              <a:rPr lang="tr-TR" sz="2800" b="1" dirty="0" smtClean="0">
                <a:cs typeface="Tahoma" pitchFamily="34" charset="0"/>
              </a:rPr>
              <a:t>İMMUN HÜCRELER, RESEPTÖRLERE DİREK ETKİ ???</a:t>
            </a:r>
          </a:p>
        </p:txBody>
      </p:sp>
      <p:sp>
        <p:nvSpPr>
          <p:cNvPr id="5" name="Right Brace 4"/>
          <p:cNvSpPr/>
          <p:nvPr/>
        </p:nvSpPr>
        <p:spPr>
          <a:xfrm>
            <a:off x="4343400" y="1371600"/>
            <a:ext cx="304800" cy="76200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24400" y="14478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cs typeface="Tahoma" pitchFamily="34" charset="0"/>
              </a:rPr>
              <a:t>3 KAT DAHA AZ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577536"/>
            <a:ext cx="7086600" cy="79406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30000"/>
              </a:lnSpc>
            </a:pPr>
            <a:endParaRPr lang="tr-T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r-TR" sz="3600" b="1" dirty="0" smtClean="0"/>
              <a:t>PREBİYOTİKLERİN YARARLI ETKİLERİ</a:t>
            </a:r>
            <a:endParaRPr lang="en-US" sz="2400" b="1" dirty="0"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668482"/>
            <a:ext cx="8382000" cy="39703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182880"/>
            <a:r>
              <a:rPr lang="tr-TR" sz="2800" b="1" dirty="0" smtClean="0">
                <a:cs typeface="Tahoma" pitchFamily="34" charset="0"/>
              </a:rPr>
              <a:t>	</a:t>
            </a:r>
          </a:p>
          <a:p>
            <a:pPr defTabSz="182880"/>
            <a:r>
              <a:rPr lang="tr-TR" sz="2800" b="1" dirty="0" smtClean="0">
                <a:cs typeface="Tahoma" pitchFamily="34" charset="0"/>
              </a:rPr>
              <a:t>	</a:t>
            </a:r>
            <a:r>
              <a:rPr lang="tr-TR" sz="2800" b="1" u="sng" dirty="0" smtClean="0">
                <a:cs typeface="Tahoma" pitchFamily="34" charset="0"/>
              </a:rPr>
              <a:t>HAYVAN ÇALIŞMALARI ;</a:t>
            </a:r>
          </a:p>
          <a:p>
            <a:pPr defTabSz="182880"/>
            <a:r>
              <a:rPr lang="tr-TR" sz="2800" b="1" dirty="0">
                <a:cs typeface="Tahoma" pitchFamily="34" charset="0"/>
              </a:rPr>
              <a:t>	</a:t>
            </a:r>
            <a:r>
              <a:rPr lang="tr-TR" sz="2800" b="1" dirty="0" smtClean="0">
                <a:cs typeface="Tahoma" pitchFamily="34" charset="0"/>
              </a:rPr>
              <a:t>OLİGOSAKKARİDLER		Th1 YANITLARINI UYARIR</a:t>
            </a:r>
          </a:p>
          <a:p>
            <a:pPr defTabSz="182880"/>
            <a:r>
              <a:rPr lang="tr-TR" sz="2800" b="1" dirty="0">
                <a:cs typeface="Tahoma" pitchFamily="34" charset="0"/>
              </a:rPr>
              <a:t>	</a:t>
            </a:r>
            <a:r>
              <a:rPr lang="tr-TR" sz="2800" b="1" dirty="0" smtClean="0">
                <a:cs typeface="Tahoma" pitchFamily="34" charset="0"/>
              </a:rPr>
              <a:t>																		Th2 YANITLARINI BASKILAR</a:t>
            </a:r>
          </a:p>
          <a:p>
            <a:pPr defTabSz="182880"/>
            <a:endParaRPr lang="tr-TR" sz="2800" b="1" dirty="0" smtClean="0">
              <a:cs typeface="Tahoma" pitchFamily="34" charset="0"/>
            </a:endParaRPr>
          </a:p>
          <a:p>
            <a:pPr defTabSz="182880"/>
            <a:r>
              <a:rPr lang="tr-TR" sz="2800" b="1" dirty="0">
                <a:cs typeface="Tahoma" pitchFamily="34" charset="0"/>
              </a:rPr>
              <a:t>	</a:t>
            </a:r>
            <a:r>
              <a:rPr lang="tr-TR" sz="2800" b="1" u="sng" dirty="0" smtClean="0">
                <a:cs typeface="Tahoma" pitchFamily="34" charset="0"/>
              </a:rPr>
              <a:t>BEBEK ÇALIŞMALARI ;</a:t>
            </a:r>
          </a:p>
          <a:p>
            <a:pPr defTabSz="182880"/>
            <a:r>
              <a:rPr lang="tr-TR" sz="2800" b="1" dirty="0">
                <a:cs typeface="Tahoma" pitchFamily="34" charset="0"/>
              </a:rPr>
              <a:t>	</a:t>
            </a:r>
            <a:r>
              <a:rPr lang="tr-TR" sz="2800" b="1" dirty="0" smtClean="0">
                <a:cs typeface="Tahoma" pitchFamily="34" charset="0"/>
              </a:rPr>
              <a:t>									GOS/FOS		ALERJİK AİLE BEBEKLERİNDE</a:t>
            </a:r>
          </a:p>
          <a:p>
            <a:pPr defTabSz="182880"/>
            <a:r>
              <a:rPr lang="tr-TR" sz="2800" b="1" dirty="0">
                <a:cs typeface="Tahoma" pitchFamily="34" charset="0"/>
              </a:rPr>
              <a:t>	</a:t>
            </a:r>
            <a:r>
              <a:rPr lang="tr-TR" sz="2800" b="1" dirty="0" smtClean="0">
                <a:cs typeface="Tahoma" pitchFamily="34" charset="0"/>
              </a:rPr>
              <a:t>																		IgE DÜZEYLERİ ANLAMLI DÜŞER</a:t>
            </a:r>
          </a:p>
          <a:p>
            <a:pPr defTabSz="182880"/>
            <a:r>
              <a:rPr lang="tr-TR" sz="2800" b="1" dirty="0" smtClean="0"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1"/>
            <a:ext cx="7086600" cy="149579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30000"/>
              </a:lnSpc>
            </a:pPr>
            <a:endParaRPr lang="tr-T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r-TR" sz="3600" b="1" dirty="0" smtClean="0">
                <a:cs typeface="Tahoma" pitchFamily="34" charset="0"/>
              </a:rPr>
              <a:t>FORMÜLALARA PREBİYOTİK </a:t>
            </a:r>
          </a:p>
          <a:p>
            <a:pPr algn="ctr"/>
            <a:r>
              <a:rPr lang="tr-TR" sz="3600" b="1" dirty="0" smtClean="0">
                <a:cs typeface="Tahoma" pitchFamily="34" charset="0"/>
              </a:rPr>
              <a:t>(FOS - GOS) EKLENMESİ</a:t>
            </a:r>
          </a:p>
          <a:p>
            <a:pPr algn="ctr">
              <a:lnSpc>
                <a:spcPct val="30000"/>
              </a:lnSpc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676400"/>
            <a:ext cx="8839200" cy="45735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Anne Sütünü Taklit Eden</a:t>
            </a:r>
          </a:p>
          <a:p>
            <a:pPr algn="ctr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Prebiyotik Karışım </a:t>
            </a:r>
            <a:r>
              <a:rPr lang="tr-TR" sz="2400" b="1" dirty="0" smtClean="0">
                <a:cs typeface="Tahoma" pitchFamily="34" charset="0"/>
              </a:rPr>
              <a:t>(8 gr/l)</a:t>
            </a:r>
          </a:p>
          <a:p>
            <a:pPr defTabSz="182880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		%90 kısa zincirli galaktooligosakkaridler		(</a:t>
            </a:r>
            <a:r>
              <a:rPr lang="tr-TR" sz="2400" b="1" dirty="0" smtClean="0">
                <a:cs typeface="Tahoma" pitchFamily="34" charset="0"/>
              </a:rPr>
              <a:t>kz</a:t>
            </a:r>
            <a:r>
              <a:rPr lang="tr-TR" sz="3200" b="1" dirty="0" smtClean="0">
                <a:cs typeface="Tahoma" pitchFamily="34" charset="0"/>
              </a:rPr>
              <a:t>GOS)</a:t>
            </a:r>
          </a:p>
          <a:p>
            <a:pPr algn="ctr" defTabSz="182880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		%10 uzun zincirli fruktooligosakkaridler		(</a:t>
            </a:r>
            <a:r>
              <a:rPr lang="tr-TR" sz="2400" b="1" dirty="0" smtClean="0">
                <a:cs typeface="Tahoma" pitchFamily="34" charset="0"/>
              </a:rPr>
              <a:t>uz</a:t>
            </a:r>
            <a:r>
              <a:rPr lang="tr-TR" sz="3200" b="1" dirty="0" smtClean="0">
                <a:cs typeface="Tahoma" pitchFamily="34" charset="0"/>
              </a:rPr>
              <a:t>FOS)   </a:t>
            </a:r>
            <a:r>
              <a:rPr lang="tr-TR" sz="2400" b="1" dirty="0" smtClean="0">
                <a:cs typeface="Tahoma" pitchFamily="34" charset="0"/>
              </a:rPr>
              <a:t>(IMMUNOFORTIS)</a:t>
            </a:r>
          </a:p>
          <a:p>
            <a:pPr algn="ctr" defTabSz="182880">
              <a:lnSpc>
                <a:spcPct val="130000"/>
              </a:lnSpc>
            </a:pPr>
            <a:r>
              <a:rPr lang="tr-TR" sz="2400" b="1" dirty="0" smtClean="0">
                <a:cs typeface="Tahoma" pitchFamily="34" charset="0"/>
              </a:rPr>
              <a:t>AS oligosakkaridlerine benzer, idantik değil</a:t>
            </a:r>
          </a:p>
          <a:p>
            <a:pPr algn="ctr" defTabSz="182880">
              <a:lnSpc>
                <a:spcPct val="130000"/>
              </a:lnSpc>
            </a:pPr>
            <a:r>
              <a:rPr lang="tr-TR" sz="2400" b="1" dirty="0" smtClean="0">
                <a:cs typeface="Tahoma" pitchFamily="34" charset="0"/>
              </a:rPr>
              <a:t>İntestinal mikrobiotaya (flora) etkisi benzer</a:t>
            </a:r>
          </a:p>
          <a:p>
            <a:pPr algn="ctr" defTabSz="182880">
              <a:lnSpc>
                <a:spcPct val="130000"/>
              </a:lnSpc>
            </a:pPr>
            <a:r>
              <a:rPr lang="tr-TR" sz="2400" b="1" dirty="0" smtClean="0">
                <a:cs typeface="Tahoma" pitchFamily="34" charset="0"/>
              </a:rPr>
              <a:t>Formüla ile beslenenlerde de Bifidobakter florası egemen olur...  </a:t>
            </a:r>
          </a:p>
        </p:txBody>
      </p:sp>
      <p:sp>
        <p:nvSpPr>
          <p:cNvPr id="5" name="Down Arrow Callout 4"/>
          <p:cNvSpPr/>
          <p:nvPr/>
        </p:nvSpPr>
        <p:spPr>
          <a:xfrm>
            <a:off x="7239000" y="1752600"/>
            <a:ext cx="1676400" cy="1371600"/>
          </a:xfrm>
          <a:prstGeom prst="downArrowCallo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LAKTOZ kaynaklı</a:t>
            </a:r>
            <a:endParaRPr lang="en-US" sz="2400" b="1" dirty="0"/>
          </a:p>
        </p:txBody>
      </p:sp>
      <p:sp>
        <p:nvSpPr>
          <p:cNvPr id="7" name="Up Arrow Callout 6"/>
          <p:cNvSpPr/>
          <p:nvPr/>
        </p:nvSpPr>
        <p:spPr>
          <a:xfrm>
            <a:off x="7467600" y="4114800"/>
            <a:ext cx="1447800" cy="1524000"/>
          </a:xfrm>
          <a:prstGeom prst="upArrowCallo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HİNDİBA kaynaklı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1"/>
            <a:ext cx="7086600" cy="149579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30000"/>
              </a:lnSpc>
            </a:pPr>
            <a:endParaRPr lang="tr-T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r-TR" sz="3600" b="1" dirty="0" smtClean="0">
                <a:cs typeface="Tahoma" pitchFamily="34" charset="0"/>
              </a:rPr>
              <a:t>FORMÜLALARA PREBİYOTİK </a:t>
            </a:r>
          </a:p>
          <a:p>
            <a:pPr algn="ctr"/>
            <a:r>
              <a:rPr lang="tr-TR" sz="3600" b="1" dirty="0" smtClean="0">
                <a:cs typeface="Tahoma" pitchFamily="34" charset="0"/>
              </a:rPr>
              <a:t>(FOS - GOS) EKLENMESİ</a:t>
            </a:r>
          </a:p>
          <a:p>
            <a:pPr algn="ctr">
              <a:lnSpc>
                <a:spcPct val="30000"/>
              </a:lnSpc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830669"/>
            <a:ext cx="922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Supplementation of Infant Formula with Probiotics and/or Prebiotics: A Systematic Review and Comment by the ESPGHAN Committee on Nutrition. JPGN 2011; 52: 238-250.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676400"/>
            <a:ext cx="8839200" cy="393338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Dışkıda </a:t>
            </a:r>
          </a:p>
          <a:p>
            <a:pPr algn="ctr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Bifidobakter ve Laktobasil Koloni Sayısını Artırır</a:t>
            </a:r>
          </a:p>
          <a:p>
            <a:pPr algn="ctr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KLİNİK YARARLILIK ???</a:t>
            </a:r>
          </a:p>
          <a:p>
            <a:pPr algn="ctr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Antibiyotik kullanımı sonrasında sayı değişmez</a:t>
            </a:r>
          </a:p>
          <a:p>
            <a:pPr algn="ctr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Dışkıyı Kıvamını Azaltır, Dışkı pH’ını düşürür</a:t>
            </a:r>
          </a:p>
          <a:p>
            <a:pPr algn="ctr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Patojen Bakteri Azalmasına Etkisi Sınırlı... </a:t>
            </a:r>
            <a:endParaRPr lang="en-US" sz="3200" b="1" dirty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49579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30000"/>
              </a:lnSpc>
            </a:pPr>
            <a:endParaRPr lang="tr-T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r-TR" sz="3600" b="1" dirty="0" smtClean="0">
                <a:cs typeface="Tahoma" pitchFamily="34" charset="0"/>
              </a:rPr>
              <a:t>FORMÜLALARA PREBİYOTİK </a:t>
            </a:r>
          </a:p>
          <a:p>
            <a:pPr algn="ctr"/>
            <a:r>
              <a:rPr lang="tr-TR" sz="3600" b="1" dirty="0" smtClean="0">
                <a:cs typeface="Tahoma" pitchFamily="34" charset="0"/>
              </a:rPr>
              <a:t>(FOS - GOS) EKLENMESİ</a:t>
            </a:r>
          </a:p>
          <a:p>
            <a:pPr algn="ctr">
              <a:lnSpc>
                <a:spcPct val="30000"/>
              </a:lnSpc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524000"/>
            <a:ext cx="8839200" cy="393338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	KLİNİK YARARLILIK ???</a:t>
            </a: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tr-TR" sz="3200" b="1" dirty="0" smtClean="0">
                <a:cs typeface="Tahoma" pitchFamily="34" charset="0"/>
              </a:rPr>
              <a:t> SYE ve Diyare görülme sıklığı azalır</a:t>
            </a: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tr-TR" sz="3200" b="1" dirty="0" smtClean="0">
                <a:cs typeface="Tahoma" pitchFamily="34" charset="0"/>
              </a:rPr>
              <a:t> Gaz sancısı, kusma azalır</a:t>
            </a: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tr-TR" sz="3200" b="1" dirty="0" smtClean="0">
                <a:cs typeface="Tahoma" pitchFamily="34" charset="0"/>
              </a:rPr>
              <a:t> Konstipasyon önlenir  </a:t>
            </a:r>
            <a:r>
              <a:rPr lang="tr-TR" sz="2400" b="1" dirty="0" smtClean="0">
                <a:cs typeface="Tahoma" pitchFamily="34" charset="0"/>
              </a:rPr>
              <a:t>(</a:t>
            </a:r>
            <a:r>
              <a:rPr lang="tr-TR" sz="2400" b="1" dirty="0" smtClean="0"/>
              <a:t>i</a:t>
            </a:r>
            <a:r>
              <a:rPr lang="en-US" sz="2400" b="1" dirty="0" err="1" smtClean="0"/>
              <a:t>nülin</a:t>
            </a:r>
            <a:r>
              <a:rPr lang="en-US" sz="2400" b="1" dirty="0" smtClean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 smtClean="0"/>
              <a:t>oligofruktoz</a:t>
            </a:r>
            <a:r>
              <a:rPr lang="en-US" sz="2400" b="1" dirty="0" smtClean="0"/>
              <a:t> </a:t>
            </a:r>
            <a:r>
              <a:rPr lang="en-US" sz="2400" b="1" dirty="0" err="1"/>
              <a:t>lif</a:t>
            </a:r>
            <a:r>
              <a:rPr lang="en-US" sz="2400" b="1" dirty="0"/>
              <a:t> </a:t>
            </a:r>
            <a:r>
              <a:rPr lang="en-US" sz="2400" b="1" dirty="0" err="1" smtClean="0"/>
              <a:t>etki</a:t>
            </a:r>
            <a:r>
              <a:rPr lang="tr-TR" sz="2400" b="1" dirty="0" smtClean="0"/>
              <a:t>li)</a:t>
            </a:r>
            <a:endParaRPr lang="tr-TR" sz="2400" b="1" dirty="0" smtClean="0">
              <a:cs typeface="Tahoma" pitchFamily="34" charset="0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tr-TR" sz="3200" b="1" dirty="0" smtClean="0">
                <a:cs typeface="Tahoma" pitchFamily="34" charset="0"/>
              </a:rPr>
              <a:t> Antibiyotik kullanımı azalır</a:t>
            </a: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tr-TR" sz="3200" b="1" dirty="0" smtClean="0">
                <a:cs typeface="Tahoma" pitchFamily="34" charset="0"/>
              </a:rPr>
              <a:t> Kızamık aşı yanıtları daha iyileşir</a:t>
            </a:r>
            <a:endParaRPr lang="en-US" sz="3200" b="1" dirty="0"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55626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74320"/>
            <a:r>
              <a:rPr lang="tr-TR" dirty="0" smtClean="0"/>
              <a:t>		</a:t>
            </a:r>
            <a:r>
              <a:rPr lang="tr-TR" b="1" dirty="0" smtClean="0"/>
              <a:t>Kapiki et al. (2007) Early Human Development</a:t>
            </a:r>
          </a:p>
          <a:p>
            <a:pPr defTabSz="274320"/>
            <a:r>
              <a:rPr lang="tr-TR" b="1" dirty="0" smtClean="0"/>
              <a:t>		Saavedra &amp; Tschernia (2002) British Journal of Nutrition</a:t>
            </a:r>
          </a:p>
          <a:p>
            <a:pPr defTabSz="274320"/>
            <a:r>
              <a:rPr lang="tr-TR" b="1" dirty="0" smtClean="0"/>
              <a:t>		Waligora-Dupriet et al. (2007) International Journal of Food Microbiology</a:t>
            </a:r>
          </a:p>
          <a:p>
            <a:pPr defTabSz="274320"/>
            <a:r>
              <a:rPr lang="tr-TR" b="1" dirty="0" smtClean="0"/>
              <a:t>		Firmansyah et al. (2000) Journal </a:t>
            </a:r>
            <a:r>
              <a:rPr lang="en-US" b="1" dirty="0" smtClean="0"/>
              <a:t>of Pediatric Gastroenterology and Nutrition</a:t>
            </a:r>
            <a:endParaRPr lang="tr-TR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1333143"/>
            <a:ext cx="2057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latin typeface="Arial Black" pitchFamily="34" charset="0"/>
              </a:rPr>
              <a:t>?</a:t>
            </a:r>
            <a:endParaRPr lang="en-US" sz="150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4200" y="4038600"/>
            <a:ext cx="2057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latin typeface="Arial Black" pitchFamily="34" charset="0"/>
              </a:rPr>
              <a:t>?</a:t>
            </a:r>
            <a:endParaRPr lang="en-US" sz="15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PROBİYOTİKLER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620000" cy="4724400"/>
          </a:xfrm>
          <a:ln w="28575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50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algn="ctr">
              <a:lnSpc>
                <a:spcPct val="120000"/>
              </a:lnSpc>
              <a:buNone/>
            </a:pPr>
            <a:r>
              <a:rPr lang="tr-TR" b="1" dirty="0" smtClean="0"/>
              <a:t>İntestinal Florayı Dengeleyerek </a:t>
            </a:r>
          </a:p>
          <a:p>
            <a:pPr algn="ctr">
              <a:lnSpc>
                <a:spcPct val="120000"/>
              </a:lnSpc>
              <a:buNone/>
            </a:pPr>
            <a:r>
              <a:rPr lang="tr-TR" b="1" dirty="0" smtClean="0"/>
              <a:t>İnsan Sağlığını</a:t>
            </a:r>
          </a:p>
          <a:p>
            <a:pPr algn="ctr">
              <a:lnSpc>
                <a:spcPct val="120000"/>
              </a:lnSpc>
              <a:buNone/>
            </a:pPr>
            <a:r>
              <a:rPr lang="tr-TR" b="1" dirty="0" smtClean="0"/>
              <a:t>Olumlu Yönde Etkileyen </a:t>
            </a:r>
          </a:p>
          <a:p>
            <a:pPr algn="ctr">
              <a:lnSpc>
                <a:spcPct val="120000"/>
              </a:lnSpc>
              <a:buNone/>
            </a:pPr>
            <a:r>
              <a:rPr lang="tr-TR" b="1" dirty="0" smtClean="0"/>
              <a:t>Canlı Mikroorganizmalar </a:t>
            </a:r>
          </a:p>
          <a:p>
            <a:pPr algn="ctr">
              <a:lnSpc>
                <a:spcPct val="120000"/>
              </a:lnSpc>
              <a:buNone/>
            </a:pPr>
            <a:r>
              <a:rPr lang="tr-TR" b="1" dirty="0" smtClean="0"/>
              <a:t>ve/veya </a:t>
            </a:r>
          </a:p>
          <a:p>
            <a:pPr algn="ctr">
              <a:lnSpc>
                <a:spcPct val="120000"/>
              </a:lnSpc>
              <a:buNone/>
            </a:pPr>
            <a:r>
              <a:rPr lang="tr-TR" b="1" dirty="0" smtClean="0"/>
              <a:t>Bileşenleri, Ekstreleri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0"/>
            <a:ext cx="7086600" cy="149579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30000"/>
              </a:lnSpc>
            </a:pPr>
            <a:endParaRPr lang="tr-T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r-TR" sz="3600" b="1" dirty="0" smtClean="0">
                <a:cs typeface="Tahoma" pitchFamily="34" charset="0"/>
              </a:rPr>
              <a:t>FORMÜLALARA PREBİYOTİK </a:t>
            </a:r>
          </a:p>
          <a:p>
            <a:pPr algn="ctr"/>
            <a:r>
              <a:rPr lang="tr-TR" sz="3600" b="1" dirty="0" smtClean="0">
                <a:cs typeface="Tahoma" pitchFamily="34" charset="0"/>
              </a:rPr>
              <a:t>(FOS - GOS) EKLENMESİ</a:t>
            </a:r>
          </a:p>
          <a:p>
            <a:pPr algn="ctr">
              <a:lnSpc>
                <a:spcPct val="30000"/>
              </a:lnSpc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447800"/>
            <a:ext cx="8839200" cy="36686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800" b="1" dirty="0" smtClean="0">
                <a:cs typeface="Tahoma" pitchFamily="34" charset="0"/>
              </a:rPr>
              <a:t>DIRECTIVE 2006/141/EC</a:t>
            </a:r>
          </a:p>
          <a:p>
            <a:pPr algn="ctr">
              <a:lnSpc>
                <a:spcPct val="130000"/>
              </a:lnSpc>
            </a:pPr>
            <a:r>
              <a:rPr lang="tr-TR" sz="2800" b="1" dirty="0" smtClean="0">
                <a:cs typeface="Tahoma" pitchFamily="34" charset="0"/>
              </a:rPr>
              <a:t>İnfant formüla ve devam mamalarına</a:t>
            </a:r>
            <a:endParaRPr lang="en-US" sz="2800" b="1" dirty="0" smtClean="0">
              <a:cs typeface="Tahoma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2800" b="1" dirty="0" smtClean="0">
                <a:cs typeface="Tahoma" pitchFamily="34" charset="0"/>
              </a:rPr>
              <a:t>GOS</a:t>
            </a:r>
            <a:r>
              <a:rPr lang="tr-TR" sz="2800" b="1" dirty="0" smtClean="0">
                <a:cs typeface="Tahoma" pitchFamily="34" charset="0"/>
              </a:rPr>
              <a:t>/</a:t>
            </a:r>
            <a:r>
              <a:rPr lang="en-US" sz="2800" b="1" dirty="0" smtClean="0">
                <a:cs typeface="Tahoma" pitchFamily="34" charset="0"/>
              </a:rPr>
              <a:t>FOS </a:t>
            </a:r>
            <a:r>
              <a:rPr lang="tr-TR" sz="2800" b="1" dirty="0" smtClean="0">
                <a:cs typeface="Tahoma" pitchFamily="34" charset="0"/>
              </a:rPr>
              <a:t>: </a:t>
            </a:r>
            <a:r>
              <a:rPr lang="en-US" sz="2800" b="1" dirty="0" smtClean="0">
                <a:cs typeface="Tahoma" pitchFamily="34" charset="0"/>
              </a:rPr>
              <a:t>9/1 </a:t>
            </a:r>
            <a:r>
              <a:rPr lang="tr-TR" sz="2800" b="1" dirty="0" smtClean="0">
                <a:cs typeface="Tahoma" pitchFamily="34" charset="0"/>
              </a:rPr>
              <a:t>          </a:t>
            </a:r>
            <a:r>
              <a:rPr lang="en-US" sz="2800" b="1" dirty="0" smtClean="0">
                <a:cs typeface="Tahoma" pitchFamily="34" charset="0"/>
              </a:rPr>
              <a:t>0</a:t>
            </a:r>
            <a:r>
              <a:rPr lang="tr-TR" sz="2800" b="1" dirty="0" smtClean="0">
                <a:cs typeface="Tahoma" pitchFamily="34" charset="0"/>
              </a:rPr>
              <a:t>.</a:t>
            </a:r>
            <a:r>
              <a:rPr lang="en-US" sz="2800" b="1" dirty="0" smtClean="0">
                <a:cs typeface="Tahoma" pitchFamily="34" charset="0"/>
              </a:rPr>
              <a:t>8 g/100 ml</a:t>
            </a:r>
            <a:endParaRPr lang="tr-TR" sz="2800" b="1" dirty="0" smtClean="0">
              <a:cs typeface="Tahoma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tr-TR" sz="2800" b="1" dirty="0" smtClean="0">
                <a:cs typeface="Tahoma" pitchFamily="34" charset="0"/>
              </a:rPr>
              <a:t>EKLENEBİLİR</a:t>
            </a:r>
          </a:p>
          <a:p>
            <a:pPr algn="ctr">
              <a:lnSpc>
                <a:spcPct val="20000"/>
              </a:lnSpc>
            </a:pPr>
            <a:endParaRPr lang="tr-TR" sz="2800" b="1" dirty="0" smtClean="0">
              <a:cs typeface="Tahoma" pitchFamily="34" charset="0"/>
            </a:endParaRPr>
          </a:p>
          <a:p>
            <a:pPr>
              <a:lnSpc>
                <a:spcPct val="130000"/>
              </a:lnSpc>
            </a:pPr>
            <a:r>
              <a:rPr lang="tr-TR" sz="2800" b="1" dirty="0" smtClean="0">
                <a:cs typeface="Tahoma" pitchFamily="34" charset="0"/>
              </a:rPr>
              <a:t>		%</a:t>
            </a:r>
            <a:r>
              <a:rPr lang="en-US" sz="2800" b="1" dirty="0" smtClean="0">
                <a:cs typeface="Tahoma" pitchFamily="34" charset="0"/>
              </a:rPr>
              <a:t>90</a:t>
            </a:r>
            <a:r>
              <a:rPr lang="tr-TR" sz="2800" b="1" dirty="0" smtClean="0">
                <a:cs typeface="Tahoma" pitchFamily="34" charset="0"/>
              </a:rPr>
              <a:t>	oligogalactosyl-lactose</a:t>
            </a:r>
          </a:p>
          <a:p>
            <a:pPr>
              <a:lnSpc>
                <a:spcPct val="130000"/>
              </a:lnSpc>
            </a:pPr>
            <a:r>
              <a:rPr lang="tr-TR" sz="2800" b="1" dirty="0" smtClean="0">
                <a:cs typeface="Tahoma" pitchFamily="34" charset="0"/>
              </a:rPr>
              <a:t>		%10	oligofructosyl-saccharose</a:t>
            </a:r>
            <a:endParaRPr lang="tr-TR" sz="2800" b="1" dirty="0"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5042118"/>
            <a:ext cx="8839200" cy="164352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30000"/>
              </a:lnSpc>
            </a:pPr>
            <a:endParaRPr lang="tr-TR" sz="2800" b="1" dirty="0" smtClean="0">
              <a:cs typeface="Tahoma" pitchFamily="34" charset="0"/>
            </a:endParaRPr>
          </a:p>
          <a:p>
            <a:pPr algn="ctr"/>
            <a:r>
              <a:rPr lang="tr-TR" sz="2800" b="1" dirty="0" smtClean="0">
                <a:cs typeface="Tahoma" pitchFamily="34" charset="0"/>
              </a:rPr>
              <a:t>SON YILLARDAKİ ÖNERİLER:</a:t>
            </a:r>
          </a:p>
          <a:p>
            <a:pPr algn="ctr"/>
            <a:r>
              <a:rPr lang="tr-TR" sz="2800" b="1" dirty="0" smtClean="0">
                <a:cs typeface="Tahoma" pitchFamily="34" charset="0"/>
              </a:rPr>
              <a:t>Tamamlayıcı beslenme ürünlerine eklenmesi </a:t>
            </a:r>
          </a:p>
          <a:p>
            <a:pPr algn="ctr"/>
            <a:r>
              <a:rPr lang="tr-TR" sz="2800" b="1" dirty="0" smtClean="0">
                <a:cs typeface="Tahoma" pitchFamily="34" charset="0"/>
              </a:rPr>
              <a:t>Prebiyotikli sütler (7-8. yaşta kullanım)</a:t>
            </a:r>
          </a:p>
          <a:p>
            <a:pPr algn="ctr">
              <a:lnSpc>
                <a:spcPct val="30000"/>
              </a:lnSpc>
            </a:pPr>
            <a:endParaRPr lang="tr-TR" sz="2800" b="1" dirty="0" smtClean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25004"/>
            <a:ext cx="7086600" cy="94179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30000"/>
              </a:lnSpc>
            </a:pPr>
            <a:endParaRPr lang="tr-T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r-TR" sz="3600" b="1" dirty="0" smtClean="0">
                <a:cs typeface="Tahoma" pitchFamily="34" charset="0"/>
              </a:rPr>
              <a:t>PREBİYOTİKLER </a:t>
            </a:r>
          </a:p>
          <a:p>
            <a:pPr algn="ctr">
              <a:lnSpc>
                <a:spcPct val="30000"/>
              </a:lnSpc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066800"/>
            <a:ext cx="8839200" cy="68082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TEDAVİDEN daha çok PROFİLAKSİDE ETKİLİDİR </a:t>
            </a:r>
            <a:endParaRPr lang="tr-TR" sz="3200" b="1" dirty="0"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905000"/>
            <a:ext cx="7543800" cy="31824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30000"/>
              </a:lnSpc>
            </a:pPr>
            <a:endParaRPr lang="tr-TR" sz="2800" b="1" dirty="0" smtClean="0">
              <a:cs typeface="Tahoma" pitchFamily="34" charset="0"/>
            </a:endParaRPr>
          </a:p>
          <a:p>
            <a:pPr algn="ctr"/>
            <a:r>
              <a:rPr lang="en-US" sz="3200" b="1" u="sng" dirty="0" smtClean="0">
                <a:cs typeface="Tahoma" pitchFamily="34" charset="0"/>
              </a:rPr>
              <a:t>The Cochrane Review 2007</a:t>
            </a:r>
            <a:endParaRPr lang="tr-TR" sz="3200" b="1" u="sng" dirty="0" smtClean="0">
              <a:cs typeface="Tahoma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tr-TR" sz="2800" b="1" dirty="0" smtClean="0">
                <a:cs typeface="Tahoma" pitchFamily="34" charset="0"/>
              </a:rPr>
              <a:t>Alerjik hastalıklar ve Gıda duyarlılıklarının</a:t>
            </a:r>
          </a:p>
          <a:p>
            <a:pPr algn="ctr">
              <a:spcBef>
                <a:spcPts val="1200"/>
              </a:spcBef>
            </a:pPr>
            <a:r>
              <a:rPr lang="tr-TR" sz="2800" b="1" dirty="0" smtClean="0">
                <a:cs typeface="Tahoma" pitchFamily="34" charset="0"/>
              </a:rPr>
              <a:t>ÖNLENMESİNDE</a:t>
            </a:r>
          </a:p>
          <a:p>
            <a:pPr algn="ctr">
              <a:spcBef>
                <a:spcPts val="1200"/>
              </a:spcBef>
            </a:pPr>
            <a:r>
              <a:rPr lang="tr-TR" sz="2800" b="1" dirty="0" smtClean="0">
                <a:cs typeface="Tahoma" pitchFamily="34" charset="0"/>
              </a:rPr>
              <a:t>Prebiyotik suplementasyonun rolü</a:t>
            </a:r>
          </a:p>
          <a:p>
            <a:pPr algn="ctr">
              <a:spcBef>
                <a:spcPts val="1200"/>
              </a:spcBef>
            </a:pPr>
            <a:r>
              <a:rPr lang="tr-TR" sz="2800" b="1" dirty="0" smtClean="0">
                <a:cs typeface="Tahoma" pitchFamily="34" charset="0"/>
              </a:rPr>
              <a:t>KESİN ORTAYA KONAMAMIŞTIR</a:t>
            </a:r>
          </a:p>
          <a:p>
            <a:pPr algn="ctr">
              <a:lnSpc>
                <a:spcPct val="30000"/>
              </a:lnSpc>
            </a:pPr>
            <a:endParaRPr lang="tr-TR" sz="2800" b="1" dirty="0" smtClean="0"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5257800"/>
            <a:ext cx="8839200" cy="137268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ATOPİK HASTALIK İNSİDANSINDAKİ</a:t>
            </a:r>
          </a:p>
          <a:p>
            <a:pPr algn="ctr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KORUYUCU ETKİSİ ANLAMLIDIR</a:t>
            </a:r>
            <a:endParaRPr lang="tr-TR" sz="3200" b="1" dirty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25004"/>
            <a:ext cx="7086600" cy="94179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30000"/>
              </a:lnSpc>
            </a:pPr>
            <a:endParaRPr lang="tr-T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r-TR" sz="3600" b="1" dirty="0" smtClean="0">
                <a:cs typeface="Tahoma" pitchFamily="34" charset="0"/>
              </a:rPr>
              <a:t>PREBİYOTİKLERİN OBEZİTEYE ETKİSİ </a:t>
            </a:r>
          </a:p>
          <a:p>
            <a:pPr algn="ctr">
              <a:lnSpc>
                <a:spcPct val="30000"/>
              </a:lnSpc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066800"/>
            <a:ext cx="8839200" cy="43273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tr-TR" sz="3200" b="1" u="sng" dirty="0" smtClean="0">
                <a:cs typeface="Tahoma" pitchFamily="34" charset="0"/>
              </a:rPr>
              <a:t>GIDA ALIMI ve ENERJİ HARCANMASINDA</a:t>
            </a:r>
          </a:p>
          <a:p>
            <a:pPr algn="ctr">
              <a:lnSpc>
                <a:spcPct val="130000"/>
              </a:lnSpc>
            </a:pPr>
            <a:r>
              <a:rPr lang="tr-TR" sz="3200" b="1" u="sng" dirty="0" smtClean="0">
                <a:cs typeface="Tahoma" pitchFamily="34" charset="0"/>
              </a:rPr>
              <a:t>ROL ALAN MODULATÖRLER</a:t>
            </a:r>
          </a:p>
          <a:p>
            <a:pPr>
              <a:lnSpc>
                <a:spcPct val="150000"/>
              </a:lnSpc>
            </a:pPr>
            <a:r>
              <a:rPr lang="tr-TR" sz="3200" b="1" dirty="0" smtClean="0">
                <a:cs typeface="Tahoma" pitchFamily="34" charset="0"/>
              </a:rPr>
              <a:t> 		Glukagon-like peptid-1 (GLP-1)</a:t>
            </a:r>
          </a:p>
          <a:p>
            <a:pPr>
              <a:lnSpc>
                <a:spcPct val="150000"/>
              </a:lnSpc>
            </a:pPr>
            <a:r>
              <a:rPr lang="tr-TR" sz="3200" b="1" dirty="0" smtClean="0">
                <a:cs typeface="Tahoma" pitchFamily="34" charset="0"/>
              </a:rPr>
              <a:t>		Peptid YY (PYY)</a:t>
            </a:r>
          </a:p>
          <a:p>
            <a:pPr>
              <a:lnSpc>
                <a:spcPct val="150000"/>
              </a:lnSpc>
            </a:pPr>
            <a:r>
              <a:rPr lang="tr-TR" sz="3200" b="1" dirty="0" smtClean="0">
                <a:cs typeface="Tahoma" pitchFamily="34" charset="0"/>
              </a:rPr>
              <a:t>		Ghrelin</a:t>
            </a:r>
          </a:p>
          <a:p>
            <a:pPr>
              <a:lnSpc>
                <a:spcPct val="150000"/>
              </a:lnSpc>
            </a:pPr>
            <a:r>
              <a:rPr lang="tr-TR" sz="3200" b="1" dirty="0" smtClean="0">
                <a:cs typeface="Tahoma" pitchFamily="34" charset="0"/>
              </a:rPr>
              <a:t>		Oksintomodulin</a:t>
            </a:r>
          </a:p>
        </p:txBody>
      </p:sp>
      <p:sp>
        <p:nvSpPr>
          <p:cNvPr id="9" name="Right Arrow Callout 8"/>
          <p:cNvSpPr/>
          <p:nvPr/>
        </p:nvSpPr>
        <p:spPr>
          <a:xfrm>
            <a:off x="152400" y="2514600"/>
            <a:ext cx="2133600" cy="1295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60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/>
              <a:t>Anoreksijenik Peptidler</a:t>
            </a:r>
            <a:endParaRPr lang="en-US" sz="2000" b="1" dirty="0"/>
          </a:p>
        </p:txBody>
      </p:sp>
      <p:sp>
        <p:nvSpPr>
          <p:cNvPr id="10" name="Left Arrow Callout 9"/>
          <p:cNvSpPr/>
          <p:nvPr/>
        </p:nvSpPr>
        <p:spPr>
          <a:xfrm>
            <a:off x="3429000" y="3810000"/>
            <a:ext cx="2514600" cy="8382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947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Oreksijenik Peptid</a:t>
            </a:r>
            <a:endParaRPr lang="en-US" sz="2400" b="1" dirty="0"/>
          </a:p>
        </p:txBody>
      </p:sp>
      <p:sp>
        <p:nvSpPr>
          <p:cNvPr id="11" name="Right Brace 10"/>
          <p:cNvSpPr/>
          <p:nvPr/>
        </p:nvSpPr>
        <p:spPr>
          <a:xfrm>
            <a:off x="7239000" y="2590800"/>
            <a:ext cx="304800" cy="114300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391400" y="2667000"/>
            <a:ext cx="129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Düzey Artar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19800" y="3733800"/>
            <a:ext cx="129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Düzey Azalır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5257800"/>
            <a:ext cx="8839200" cy="11018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30000"/>
              </a:lnSpc>
            </a:pPr>
            <a:endParaRPr lang="tr-TR" sz="3200" b="1" dirty="0" smtClean="0">
              <a:cs typeface="Tahoma" pitchFamily="34" charset="0"/>
            </a:endParaRPr>
          </a:p>
          <a:p>
            <a:pPr algn="ctr"/>
            <a:r>
              <a:rPr lang="tr-TR" sz="3200" b="1" dirty="0" smtClean="0">
                <a:cs typeface="Tahoma" pitchFamily="34" charset="0"/>
              </a:rPr>
              <a:t>GÜNDE 20 gr İNÜLİNLE İŞTAH AZALIR </a:t>
            </a:r>
          </a:p>
          <a:p>
            <a:pPr algn="ctr"/>
            <a:r>
              <a:rPr lang="tr-TR" sz="2400" b="1" dirty="0" smtClean="0">
                <a:cs typeface="Tahoma" pitchFamily="34" charset="0"/>
              </a:rPr>
              <a:t>(ENERJİ ALIMI %10 DÜŞER) (GLUKOZ TOLERANSI DÜZELİR)</a:t>
            </a:r>
            <a:endParaRPr lang="tr-TR" sz="2400" b="1" dirty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7404"/>
            <a:ext cx="9144000" cy="94179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30000"/>
              </a:lnSpc>
            </a:pPr>
            <a:endParaRPr lang="tr-T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r-TR" sz="3600" b="1" dirty="0" smtClean="0">
                <a:cs typeface="Tahoma" pitchFamily="34" charset="0"/>
              </a:rPr>
              <a:t>PREBİYOTİKLERİN </a:t>
            </a:r>
            <a:r>
              <a:rPr lang="tr-TR" sz="3600" b="1" dirty="0" smtClean="0">
                <a:cs typeface="Tahoma" pitchFamily="34" charset="0"/>
              </a:rPr>
              <a:t>MİNERAL EMİLİMİNE ETKİSİ </a:t>
            </a:r>
            <a:endParaRPr lang="tr-TR" sz="3600" b="1" dirty="0" smtClean="0">
              <a:cs typeface="Tahoma" pitchFamily="34" charset="0"/>
            </a:endParaRPr>
          </a:p>
          <a:p>
            <a:pPr algn="ctr">
              <a:lnSpc>
                <a:spcPct val="30000"/>
              </a:lnSpc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187065"/>
            <a:ext cx="8839200" cy="506600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İnce Bağırsaklarda Emilmeyen</a:t>
            </a:r>
          </a:p>
          <a:p>
            <a:pPr algn="ctr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KALSİYUMUN</a:t>
            </a:r>
            <a:r>
              <a:rPr lang="tr-TR" sz="3200" b="1" dirty="0" smtClean="0">
                <a:cs typeface="Tahoma" pitchFamily="34" charset="0"/>
              </a:rPr>
              <a:t> </a:t>
            </a:r>
          </a:p>
          <a:p>
            <a:pPr algn="ctr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Kolonun Asidik </a:t>
            </a:r>
            <a:r>
              <a:rPr lang="tr-TR" sz="3200" b="1" dirty="0" smtClean="0">
                <a:cs typeface="Tahoma" pitchFamily="34" charset="0"/>
              </a:rPr>
              <a:t>O</a:t>
            </a:r>
            <a:r>
              <a:rPr lang="tr-TR" sz="3200" b="1" dirty="0" smtClean="0">
                <a:cs typeface="Tahoma" pitchFamily="34" charset="0"/>
              </a:rPr>
              <a:t>rtamında</a:t>
            </a:r>
          </a:p>
          <a:p>
            <a:pPr algn="ctr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Pasif Difüzyonla Emilimini Artırır</a:t>
            </a:r>
          </a:p>
          <a:p>
            <a:pPr algn="ctr"/>
            <a:endParaRPr lang="tr-TR" sz="3200" b="1" dirty="0" smtClean="0">
              <a:cs typeface="Tahoma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Çekum ve Kolorektumda</a:t>
            </a:r>
          </a:p>
          <a:p>
            <a:pPr algn="ctr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Kalsiyumun Aktif Transportunu Sağlayan</a:t>
            </a:r>
          </a:p>
          <a:p>
            <a:pPr algn="ctr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CALBİNDİN D9K </a:t>
            </a:r>
            <a:r>
              <a:rPr lang="tr-TR" sz="3200" b="1" dirty="0" smtClean="0">
                <a:cs typeface="Tahoma" pitchFamily="34" charset="0"/>
              </a:rPr>
              <a:t>Ekspresyonunu artırır </a:t>
            </a:r>
            <a:endParaRPr lang="tr-TR" sz="3200" b="1" dirty="0" smtClean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7404"/>
            <a:ext cx="9144000" cy="149579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30000"/>
              </a:lnSpc>
            </a:pPr>
            <a:endParaRPr lang="tr-T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r-TR" sz="3600" b="1" dirty="0" smtClean="0">
                <a:cs typeface="Tahoma" pitchFamily="34" charset="0"/>
              </a:rPr>
              <a:t>PREBİYOTİKLERİN </a:t>
            </a:r>
            <a:endParaRPr lang="tr-TR" sz="3600" b="1" dirty="0" smtClean="0">
              <a:cs typeface="Tahoma" pitchFamily="34" charset="0"/>
            </a:endParaRPr>
          </a:p>
          <a:p>
            <a:pPr algn="ctr"/>
            <a:r>
              <a:rPr lang="tr-TR" sz="3600" b="1" dirty="0" smtClean="0">
                <a:cs typeface="Tahoma" pitchFamily="34" charset="0"/>
              </a:rPr>
              <a:t>MİNERAL EMİLİMİNE ETKİSİ </a:t>
            </a:r>
            <a:endParaRPr lang="tr-TR" sz="3600" b="1" dirty="0" smtClean="0">
              <a:cs typeface="Tahoma" pitchFamily="34" charset="0"/>
            </a:endParaRPr>
          </a:p>
          <a:p>
            <a:pPr algn="ctr">
              <a:lnSpc>
                <a:spcPct val="30000"/>
              </a:lnSpc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673995"/>
            <a:ext cx="7315200" cy="434580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Mg EMİLİMİ</a:t>
            </a:r>
          </a:p>
          <a:p>
            <a:pPr algn="ctr">
              <a:lnSpc>
                <a:spcPct val="130000"/>
              </a:lnSpc>
            </a:pPr>
            <a:r>
              <a:rPr lang="tr-TR" sz="2800" b="1" dirty="0" smtClean="0">
                <a:cs typeface="Tahoma" pitchFamily="34" charset="0"/>
              </a:rPr>
              <a:t>(Kalsiyuma Benzer Şekilde)</a:t>
            </a:r>
            <a:endParaRPr lang="tr-TR" sz="2800" b="1" dirty="0" smtClean="0">
              <a:cs typeface="Tahoma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Kolonun Asidik Ortamında </a:t>
            </a:r>
            <a:r>
              <a:rPr lang="tr-TR" sz="3200" b="1" dirty="0" smtClean="0">
                <a:cs typeface="Tahoma" pitchFamily="34" charset="0"/>
              </a:rPr>
              <a:t>Artar</a:t>
            </a:r>
          </a:p>
          <a:p>
            <a:pPr algn="ctr"/>
            <a:endParaRPr lang="tr-TR" sz="3200" b="1" dirty="0" smtClean="0">
              <a:cs typeface="Tahoma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Hayvan Deneylerine Göre;</a:t>
            </a:r>
          </a:p>
          <a:p>
            <a:pPr algn="ctr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Fe, </a:t>
            </a:r>
            <a:r>
              <a:rPr lang="tr-TR" sz="3200" b="1" dirty="0" smtClean="0">
                <a:cs typeface="Tahoma" pitchFamily="34" charset="0"/>
              </a:rPr>
              <a:t>Zn</a:t>
            </a:r>
            <a:r>
              <a:rPr lang="tr-TR" sz="3200" b="1" dirty="0" smtClean="0">
                <a:cs typeface="Tahoma" pitchFamily="34" charset="0"/>
              </a:rPr>
              <a:t>, Cu</a:t>
            </a:r>
          </a:p>
          <a:p>
            <a:pPr algn="ctr">
              <a:lnSpc>
                <a:spcPct val="130000"/>
              </a:lnSpc>
            </a:pPr>
            <a:r>
              <a:rPr lang="tr-TR" sz="3200" b="1" dirty="0" smtClean="0">
                <a:cs typeface="Tahoma" pitchFamily="34" charset="0"/>
              </a:rPr>
              <a:t>Emilimi de ARTAR </a:t>
            </a:r>
            <a:endParaRPr lang="tr-TR" sz="3200" b="1" dirty="0" smtClean="0"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4200" y="3847743"/>
            <a:ext cx="2057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latin typeface="Arial Black" pitchFamily="34" charset="0"/>
              </a:rPr>
              <a:t>?</a:t>
            </a:r>
            <a:endParaRPr lang="en-US" sz="15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PROBİYOTİKLER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724400"/>
          </a:xfrm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>
              <a:lnSpc>
                <a:spcPct val="50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algn="ctr">
              <a:lnSpc>
                <a:spcPct val="120000"/>
              </a:lnSpc>
              <a:buNone/>
            </a:pPr>
            <a:r>
              <a:rPr lang="tr-TR" sz="3000" b="1" dirty="0" smtClean="0"/>
              <a:t>Probiyotik olarak kullanılan mikroorganizmalar; </a:t>
            </a:r>
          </a:p>
          <a:p>
            <a:pPr>
              <a:lnSpc>
                <a:spcPct val="120000"/>
              </a:lnSpc>
              <a:buNone/>
            </a:pPr>
            <a:r>
              <a:rPr lang="tr-TR" sz="3000" b="1" dirty="0" smtClean="0"/>
              <a:t>			Lactobacillus sp. </a:t>
            </a:r>
          </a:p>
          <a:p>
            <a:pPr>
              <a:lnSpc>
                <a:spcPct val="120000"/>
              </a:lnSpc>
              <a:buNone/>
            </a:pPr>
            <a:r>
              <a:rPr lang="tr-TR" sz="3000" b="1" dirty="0" smtClean="0"/>
              <a:t>			Bifidobacterium sp.</a:t>
            </a:r>
          </a:p>
          <a:p>
            <a:pPr>
              <a:lnSpc>
                <a:spcPct val="120000"/>
              </a:lnSpc>
              <a:buNone/>
            </a:pPr>
            <a:r>
              <a:rPr lang="tr-TR" sz="3000" b="1" dirty="0" smtClean="0"/>
              <a:t>			Streptococcus thermophilus</a:t>
            </a:r>
          </a:p>
          <a:p>
            <a:pPr>
              <a:lnSpc>
                <a:spcPct val="120000"/>
              </a:lnSpc>
              <a:buNone/>
            </a:pPr>
            <a:r>
              <a:rPr lang="tr-TR" sz="3000" b="1" dirty="0" smtClean="0"/>
              <a:t>			Saccharomyces boulardii</a:t>
            </a:r>
          </a:p>
          <a:p>
            <a:pPr>
              <a:lnSpc>
                <a:spcPct val="120000"/>
              </a:lnSpc>
              <a:buNone/>
            </a:pPr>
            <a:endParaRPr lang="tr-TR" sz="3000" b="1" dirty="0" smtClean="0"/>
          </a:p>
          <a:p>
            <a:pPr algn="ctr">
              <a:lnSpc>
                <a:spcPct val="60000"/>
              </a:lnSpc>
              <a:buNone/>
            </a:pPr>
            <a:r>
              <a:rPr lang="tr-TR" sz="2800" b="1" dirty="0" smtClean="0"/>
              <a:t>İnsan vücudunda 100 trilyon mikroorganizma var</a:t>
            </a:r>
          </a:p>
          <a:p>
            <a:pPr algn="ctr">
              <a:lnSpc>
                <a:spcPct val="60000"/>
              </a:lnSpc>
              <a:buNone/>
            </a:pPr>
            <a:r>
              <a:rPr lang="tr-TR" sz="2800" b="1" dirty="0" smtClean="0"/>
              <a:t>V</a:t>
            </a:r>
            <a:r>
              <a:rPr lang="tr-TR" sz="2800" b="1" dirty="0" smtClean="0"/>
              <a:t>ücutta var olan hücre sayısının 10 katı</a:t>
            </a:r>
            <a:endParaRPr lang="tr-TR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PROBİYOTİKLER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50000"/>
              </a:lnSpc>
              <a:buNone/>
            </a:pPr>
            <a:endParaRPr lang="tr-TR" b="1" dirty="0" smtClean="0"/>
          </a:p>
          <a:p>
            <a:pPr algn="ctr">
              <a:lnSpc>
                <a:spcPct val="120000"/>
              </a:lnSpc>
              <a:spcBef>
                <a:spcPts val="1200"/>
              </a:spcBef>
              <a:buNone/>
            </a:pPr>
            <a:r>
              <a:rPr lang="tr-TR" b="1" dirty="0" smtClean="0"/>
              <a:t>İnsan bağırsağında yararlı ve zararlı bakteriler arasında bir denge var</a:t>
            </a:r>
          </a:p>
          <a:p>
            <a:pPr algn="ctr">
              <a:buNone/>
            </a:pPr>
            <a:endParaRPr lang="tr-TR" b="1" dirty="0" smtClean="0"/>
          </a:p>
          <a:p>
            <a:pPr algn="ctr">
              <a:lnSpc>
                <a:spcPct val="120000"/>
              </a:lnSpc>
              <a:spcBef>
                <a:spcPts val="1200"/>
              </a:spcBef>
              <a:buNone/>
            </a:pPr>
            <a:r>
              <a:rPr lang="tr-TR" b="1" dirty="0" smtClean="0"/>
              <a:t> Bu dengenin bozulması </a:t>
            </a:r>
          </a:p>
          <a:p>
            <a:pPr algn="ctr">
              <a:lnSpc>
                <a:spcPct val="120000"/>
              </a:lnSpc>
              <a:spcBef>
                <a:spcPts val="1200"/>
              </a:spcBef>
              <a:buNone/>
            </a:pPr>
            <a:r>
              <a:rPr lang="tr-TR" b="1" dirty="0" smtClean="0"/>
              <a:t>çeşitli bağırsak ve bağırsak dışı hastalıklara neden olur</a:t>
            </a:r>
            <a:endParaRPr lang="tr-TR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PROBİYOTİKLERİN YARARLARI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848600" cy="32004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50000"/>
              </a:lnSpc>
              <a:buNone/>
            </a:pPr>
            <a:endParaRPr lang="tr-TR" b="1" dirty="0" smtClean="0"/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r-TR" b="1" dirty="0" smtClean="0"/>
              <a:t>Kolon pH'sının düşürülmesi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r-TR" b="1" dirty="0" smtClean="0"/>
              <a:t>Zararlı mikroorganizma kolonizasyonunun   engellenmesi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r-TR" b="1" dirty="0" smtClean="0"/>
              <a:t>İ</a:t>
            </a:r>
            <a:r>
              <a:rPr lang="tr-TR" b="1" dirty="0" smtClean="0"/>
              <a:t>mmün sistemin düzenlenmesi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4648200"/>
            <a:ext cx="8839200" cy="68082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tr-TR" sz="3200" b="1" dirty="0" smtClean="0"/>
              <a:t>Probiyotikler akut viral ishallerde süreyi kısaltır</a:t>
            </a:r>
            <a:endParaRPr lang="tr-TR" sz="3200" b="1" dirty="0"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475982"/>
            <a:ext cx="8839200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/>
              <a:t>1000-1500 gr. bebeklerde nekrotizan enterokolit gelişimini önleyebilir...</a:t>
            </a:r>
            <a:endParaRPr lang="tr-TR" sz="3200" b="1" dirty="0"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PROBİYOTİKLERİN YARARLARI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848600" cy="5181600"/>
          </a:xfrm>
          <a:ln w="381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lnSpc>
                <a:spcPct val="50000"/>
              </a:lnSpc>
              <a:buNone/>
            </a:pPr>
            <a:endParaRPr lang="tr-TR" b="1" dirty="0" smtClean="0"/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r-TR" b="1" dirty="0" smtClean="0"/>
              <a:t>Clostridium difficile enfeksiyonu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r-TR" b="1" dirty="0" smtClean="0"/>
              <a:t>Seyahat ishalleri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r-TR" b="1" dirty="0" smtClean="0"/>
              <a:t>İrritabl bağırsak sendromu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r-TR" b="1" dirty="0" smtClean="0"/>
              <a:t>Ülseratif kolit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r-TR" b="1" dirty="0" smtClean="0"/>
              <a:t>Crohn hastalığı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r-TR" b="1" dirty="0" smtClean="0"/>
              <a:t>Vulvovajinal kandidiyazis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r-TR" b="1" dirty="0" smtClean="0"/>
              <a:t>Helikobakter pilori gastriti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r-TR" b="1" dirty="0" smtClean="0"/>
              <a:t>Atopik hastalıkların önlem ve tedavisi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endParaRPr lang="tr-TR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781800" y="1219200"/>
            <a:ext cx="2057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latin typeface="Arial Black" pitchFamily="34" charset="0"/>
              </a:rPr>
              <a:t>?</a:t>
            </a:r>
            <a:endParaRPr lang="en-US" sz="150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800" y="3505200"/>
            <a:ext cx="2057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latin typeface="Arial Black" pitchFamily="34" charset="0"/>
              </a:rPr>
              <a:t>?</a:t>
            </a:r>
            <a:endParaRPr lang="en-US" sz="15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PROBİYOTİKLERİN YARARLARI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077200" cy="518160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50000"/>
              </a:lnSpc>
              <a:buNone/>
            </a:pPr>
            <a:endParaRPr lang="tr-TR" b="1" dirty="0" smtClean="0"/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r-TR" b="1" dirty="0" smtClean="0"/>
              <a:t>Laktoz intoleransı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r-TR" b="1" dirty="0" smtClean="0"/>
              <a:t>Hiperkolesterolemi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r-TR" b="1" dirty="0" smtClean="0"/>
              <a:t>Kalp hastalıkları ve ateroskleroz </a:t>
            </a:r>
            <a:endParaRPr lang="tr-TR" b="1" dirty="0" smtClean="0"/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r-TR" b="1" dirty="0" smtClean="0"/>
              <a:t>Romatizmal hastalıklar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r-TR" b="1" dirty="0" smtClean="0"/>
              <a:t>Kanserlerin önlenmesi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tr-TR" b="1" dirty="0" smtClean="0"/>
              <a:t>Kemik iliği nakilli hastalarda                      graft-versus-host hastalığının tedavisi v.s v.s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1219200"/>
            <a:ext cx="2057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latin typeface="Arial Black" pitchFamily="34" charset="0"/>
              </a:rPr>
              <a:t>?</a:t>
            </a:r>
            <a:endParaRPr lang="en-US" sz="150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800" y="3429000"/>
            <a:ext cx="2057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latin typeface="Arial Black" pitchFamily="34" charset="0"/>
              </a:rPr>
              <a:t>?</a:t>
            </a:r>
            <a:endParaRPr lang="en-US" sz="15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tr-TR" b="1" dirty="0" smtClean="0"/>
              <a:t>SİNBİYOTİKLER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620000" cy="5257800"/>
          </a:xfrm>
          <a:ln w="2857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lnSpc>
                <a:spcPct val="50000"/>
              </a:lnSpc>
              <a:buNone/>
            </a:pPr>
            <a:endParaRPr lang="tr-TR" b="1" dirty="0" smtClean="0"/>
          </a:p>
          <a:p>
            <a:pPr algn="ctr">
              <a:buNone/>
            </a:pPr>
            <a:r>
              <a:rPr lang="tr-TR" sz="3500" b="1" dirty="0" smtClean="0"/>
              <a:t>PREBİYOTİK</a:t>
            </a:r>
          </a:p>
          <a:p>
            <a:pPr algn="ctr">
              <a:buNone/>
            </a:pPr>
            <a:r>
              <a:rPr lang="tr-TR" sz="3500" b="1" dirty="0"/>
              <a:t>v</a:t>
            </a:r>
            <a:r>
              <a:rPr lang="tr-TR" sz="3500" b="1" dirty="0" smtClean="0"/>
              <a:t>e</a:t>
            </a:r>
          </a:p>
          <a:p>
            <a:pPr algn="ctr">
              <a:lnSpc>
                <a:spcPct val="120000"/>
              </a:lnSpc>
              <a:buNone/>
            </a:pPr>
            <a:r>
              <a:rPr lang="tr-TR" sz="3500" b="1" dirty="0" smtClean="0"/>
              <a:t>PROBİYOTİKLERİN</a:t>
            </a:r>
          </a:p>
          <a:p>
            <a:pPr algn="ctr">
              <a:lnSpc>
                <a:spcPct val="120000"/>
              </a:lnSpc>
              <a:buNone/>
            </a:pPr>
            <a:r>
              <a:rPr lang="tr-TR" sz="3500" b="1" dirty="0" smtClean="0"/>
              <a:t>BİRLİKTE BULUNMASI</a:t>
            </a:r>
          </a:p>
          <a:p>
            <a:pPr algn="ctr">
              <a:lnSpc>
                <a:spcPct val="120000"/>
              </a:lnSpc>
              <a:buNone/>
            </a:pPr>
            <a:r>
              <a:rPr lang="tr-TR" sz="3500" b="1" dirty="0" smtClean="0"/>
              <a:t>veya</a:t>
            </a:r>
          </a:p>
          <a:p>
            <a:pPr algn="ctr">
              <a:lnSpc>
                <a:spcPct val="120000"/>
              </a:lnSpc>
              <a:buNone/>
            </a:pPr>
            <a:r>
              <a:rPr lang="tr-TR" sz="3500" b="1" dirty="0" smtClean="0"/>
              <a:t>BİRLİKTE KULLANILMASI </a:t>
            </a:r>
            <a:r>
              <a:rPr lang="tr-TR" sz="3500" b="1" dirty="0" smtClean="0"/>
              <a:t>DURUMU</a:t>
            </a:r>
          </a:p>
          <a:p>
            <a:pPr algn="ctr">
              <a:lnSpc>
                <a:spcPct val="120000"/>
              </a:lnSpc>
              <a:buNone/>
            </a:pPr>
            <a:endParaRPr lang="tr-TR" b="1" dirty="0" smtClean="0"/>
          </a:p>
          <a:p>
            <a:pPr algn="ctr">
              <a:lnSpc>
                <a:spcPct val="120000"/>
              </a:lnSpc>
              <a:buNone/>
            </a:pPr>
            <a:r>
              <a:rPr lang="tr-TR" sz="2400" b="1" dirty="0" smtClean="0"/>
              <a:t>(</a:t>
            </a:r>
            <a:r>
              <a:rPr lang="tr-TR" sz="2400" b="1" dirty="0" smtClean="0"/>
              <a:t>Mikroorganizmaların </a:t>
            </a:r>
            <a:r>
              <a:rPr lang="tr-TR" sz="2400" b="1" dirty="0" smtClean="0"/>
              <a:t>yakıtları prebiyotiklerin varlığında daha uzun süre canlı </a:t>
            </a:r>
            <a:r>
              <a:rPr lang="tr-TR" sz="2400" b="1" dirty="0" smtClean="0"/>
              <a:t>kalmasının sağlanması)</a:t>
            </a:r>
            <a:endParaRPr lang="tr-TR" sz="2400" b="1" dirty="0" smtClean="0"/>
          </a:p>
          <a:p>
            <a:pPr algn="ctr">
              <a:buNone/>
            </a:pPr>
            <a:endParaRPr lang="tr-T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01980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50000"/>
              </a:lnSpc>
              <a:buNone/>
            </a:pPr>
            <a:r>
              <a:rPr lang="tr-TR" dirty="0" smtClean="0"/>
              <a:t> </a:t>
            </a:r>
          </a:p>
          <a:p>
            <a:pPr algn="ctr">
              <a:buNone/>
            </a:pPr>
            <a:r>
              <a:rPr lang="tr-TR" b="1" dirty="0" smtClean="0"/>
              <a:t>PREBİYOTİK ve PROBİYOTİKLER</a:t>
            </a:r>
          </a:p>
          <a:p>
            <a:pPr algn="ctr">
              <a:buNone/>
            </a:pPr>
            <a:r>
              <a:rPr lang="tr-TR" b="1" dirty="0" smtClean="0"/>
              <a:t>GÜNÜMÜZ</a:t>
            </a:r>
          </a:p>
          <a:p>
            <a:pPr algn="ctr">
              <a:buNone/>
            </a:pPr>
            <a:r>
              <a:rPr lang="tr-TR" b="1" dirty="0" smtClean="0"/>
              <a:t>BESLENME ve YAŞAM TARZININ NEDEN OLDUĞU</a:t>
            </a:r>
          </a:p>
          <a:p>
            <a:pPr algn="ctr">
              <a:buNone/>
            </a:pPr>
            <a:r>
              <a:rPr lang="tr-TR" b="1" dirty="0" smtClean="0"/>
              <a:t>SAĞLIK SORUNLARINA</a:t>
            </a:r>
          </a:p>
          <a:p>
            <a:pPr algn="ctr">
              <a:buNone/>
            </a:pPr>
            <a:r>
              <a:rPr lang="tr-TR" b="1" dirty="0" smtClean="0"/>
              <a:t>ÇÖZÜM OLARAK SUNULMAKTADIR</a:t>
            </a:r>
          </a:p>
          <a:p>
            <a:pPr algn="ctr">
              <a:buNone/>
            </a:pPr>
            <a:r>
              <a:rPr lang="tr-TR" sz="4000" b="1" dirty="0" smtClean="0"/>
              <a:t>ANCAK</a:t>
            </a:r>
          </a:p>
          <a:p>
            <a:pPr algn="ctr">
              <a:buNone/>
            </a:pPr>
            <a:r>
              <a:rPr lang="tr-TR" b="1" dirty="0" smtClean="0"/>
              <a:t>ÇALIŞMA SONUÇLARI</a:t>
            </a:r>
          </a:p>
          <a:p>
            <a:pPr algn="ctr">
              <a:buNone/>
            </a:pPr>
            <a:r>
              <a:rPr lang="tr-TR" b="1" dirty="0" smtClean="0"/>
              <a:t>HENÜZ</a:t>
            </a:r>
          </a:p>
          <a:p>
            <a:pPr algn="ctr">
              <a:buNone/>
            </a:pPr>
            <a:r>
              <a:rPr lang="tr-TR" b="1" dirty="0" smtClean="0"/>
              <a:t>YETERİNCE ANLAMLI DEĞİLDİR............................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/>
              <a:t>Besin Bileşeni Olarak</a:t>
            </a:r>
            <a:r>
              <a:rPr lang="tr-TR" b="1" dirty="0" smtClean="0"/>
              <a:t> PREBİYOTİKLER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620000" cy="51054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50000"/>
              </a:lnSpc>
              <a:buNone/>
            </a:pPr>
            <a:endParaRPr lang="tr-TR" b="1" dirty="0" smtClean="0"/>
          </a:p>
          <a:p>
            <a:pPr algn="ctr" defTabSz="182880">
              <a:lnSpc>
                <a:spcPct val="150000"/>
              </a:lnSpc>
              <a:buNone/>
            </a:pPr>
            <a:r>
              <a:rPr lang="tr-TR" b="1" dirty="0" smtClean="0"/>
              <a:t>BESİN OLARAK ALINAN</a:t>
            </a:r>
          </a:p>
          <a:p>
            <a:pPr algn="ctr" defTabSz="182880">
              <a:lnSpc>
                <a:spcPct val="150000"/>
              </a:lnSpc>
              <a:buNone/>
            </a:pPr>
            <a:r>
              <a:rPr lang="tr-TR" b="1" dirty="0" smtClean="0"/>
              <a:t>KOLONA KADAR SİNDİRİLMEYEN</a:t>
            </a:r>
          </a:p>
          <a:p>
            <a:pPr algn="ctr" defTabSz="182880">
              <a:lnSpc>
                <a:spcPct val="150000"/>
              </a:lnSpc>
              <a:buNone/>
            </a:pPr>
            <a:r>
              <a:rPr lang="tr-TR" b="1" dirty="0" smtClean="0"/>
              <a:t>KOLON BAKTERİLERİNCE YIKILAN</a:t>
            </a:r>
          </a:p>
          <a:p>
            <a:pPr algn="ctr" defTabSz="182880">
              <a:lnSpc>
                <a:spcPct val="150000"/>
              </a:lnSpc>
              <a:buNone/>
            </a:pPr>
            <a:r>
              <a:rPr lang="tr-TR" b="1" dirty="0" smtClean="0"/>
              <a:t>(Fermentasyona Uğratılan)</a:t>
            </a:r>
          </a:p>
          <a:p>
            <a:pPr algn="ctr" defTabSz="182880">
              <a:lnSpc>
                <a:spcPct val="150000"/>
              </a:lnSpc>
              <a:buNone/>
            </a:pPr>
            <a:r>
              <a:rPr lang="tr-TR" sz="3800" b="1" dirty="0" smtClean="0"/>
              <a:t>KARBONHİDRATLAR </a:t>
            </a:r>
            <a:r>
              <a:rPr lang="tr-TR" sz="2800" b="1" dirty="0" smtClean="0"/>
              <a:t>(KH)</a:t>
            </a:r>
            <a:endParaRPr lang="tr-T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tr-TR" sz="3200" b="1" dirty="0" smtClean="0"/>
              <a:t>Sindirilmeyen KH Olarak </a:t>
            </a:r>
            <a:r>
              <a:rPr lang="tr-TR" b="1" dirty="0" smtClean="0"/>
              <a:t>PREBİYOTİKLER: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620000" cy="51054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50000"/>
              </a:lnSpc>
              <a:buNone/>
            </a:pPr>
            <a:endParaRPr lang="tr-TR" b="1" dirty="0" smtClean="0"/>
          </a:p>
          <a:p>
            <a:pPr defTabSz="182880">
              <a:buNone/>
            </a:pPr>
            <a:r>
              <a:rPr lang="tr-TR" b="1" dirty="0" smtClean="0"/>
              <a:t>Kolondaki yararlı mikroflora </a:t>
            </a:r>
          </a:p>
          <a:p>
            <a:pPr defTabSz="182880">
              <a:buNone/>
            </a:pPr>
            <a:r>
              <a:rPr lang="tr-TR" b="1" dirty="0" smtClean="0"/>
              <a:t>(Lactobacillus, Bifidobacterium) </a:t>
            </a:r>
          </a:p>
          <a:p>
            <a:pPr defTabSz="182880">
              <a:buNone/>
            </a:pPr>
            <a:r>
              <a:rPr lang="tr-TR" b="1" dirty="0" smtClean="0"/>
              <a:t>TARAFINDAN KULLANILIR...</a:t>
            </a:r>
          </a:p>
          <a:p>
            <a:pPr>
              <a:lnSpc>
                <a:spcPct val="60000"/>
              </a:lnSpc>
              <a:buNone/>
            </a:pPr>
            <a:endParaRPr lang="tr-TR" b="1" dirty="0" smtClean="0"/>
          </a:p>
          <a:p>
            <a:pPr algn="r" defTabSz="182880">
              <a:buNone/>
            </a:pPr>
            <a:r>
              <a:rPr lang="tr-TR" b="1" dirty="0" smtClean="0"/>
              <a:t>	Toksin üreten Clostridium</a:t>
            </a:r>
          </a:p>
          <a:p>
            <a:pPr algn="r" defTabSz="182880">
              <a:buNone/>
            </a:pPr>
            <a:r>
              <a:rPr lang="tr-TR" b="1" dirty="0" smtClean="0"/>
              <a:t>			Proteolitik Bacteriodes</a:t>
            </a:r>
          </a:p>
          <a:p>
            <a:pPr algn="r" defTabSz="182880">
              <a:buNone/>
            </a:pPr>
            <a:r>
              <a:rPr lang="tr-TR" b="1" dirty="0" smtClean="0"/>
              <a:t>			Toksijenik E. Coli’nin</a:t>
            </a:r>
          </a:p>
          <a:p>
            <a:pPr algn="r" defTabSz="182880">
              <a:buNone/>
            </a:pPr>
            <a:r>
              <a:rPr lang="tr-TR" b="1" dirty="0" smtClean="0"/>
              <a:t>			ÇOĞALMASINI ENGELLER...</a:t>
            </a:r>
            <a:endParaRPr lang="tr-TR" b="1" dirty="0"/>
          </a:p>
        </p:txBody>
      </p:sp>
      <p:sp>
        <p:nvSpPr>
          <p:cNvPr id="4" name="Left Brace 3"/>
          <p:cNvSpPr/>
          <p:nvPr/>
        </p:nvSpPr>
        <p:spPr>
          <a:xfrm>
            <a:off x="3352800" y="3886200"/>
            <a:ext cx="609600" cy="1524000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9200" y="4114800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/>
              <a:t>ZARARLI BAKTERİLER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31861"/>
            <a:ext cx="8686800" cy="140346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30000"/>
              </a:lnSpc>
            </a:pPr>
            <a:endParaRPr lang="tr-TR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r-TR" sz="3200" b="1" dirty="0" smtClean="0">
                <a:cs typeface="Tahoma" pitchFamily="34" charset="0"/>
              </a:rPr>
              <a:t>S</a:t>
            </a:r>
            <a:r>
              <a:rPr lang="tr-TR" sz="3200" b="1" dirty="0" smtClean="0">
                <a:cs typeface="Tahoma" pitchFamily="34" charset="0"/>
              </a:rPr>
              <a:t>indirilmeyen karbonhidratların </a:t>
            </a:r>
          </a:p>
          <a:p>
            <a:pPr algn="ctr"/>
            <a:r>
              <a:rPr lang="tr-TR" sz="4000" b="1" dirty="0" smtClean="0">
                <a:cs typeface="Tahoma" pitchFamily="34" charset="0"/>
              </a:rPr>
              <a:t>PREBİYOTİK ETKİNLİKLİĞi</a:t>
            </a:r>
            <a:endParaRPr lang="tr-TR" sz="4000" b="1" dirty="0" smtClean="0"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491239"/>
            <a:ext cx="7010400" cy="468096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30000"/>
              </a:lnSpc>
            </a:pPr>
            <a:endParaRPr lang="tr-TR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0000"/>
              </a:lnSpc>
            </a:pP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tr-TR" sz="3200" b="1" dirty="0" smtClean="0">
                <a:cs typeface="Tahoma" pitchFamily="34" charset="0"/>
              </a:rPr>
              <a:t>Mide </a:t>
            </a:r>
            <a:r>
              <a:rPr lang="tr-TR" sz="3200" b="1" dirty="0" smtClean="0">
                <a:cs typeface="Tahoma" pitchFamily="34" charset="0"/>
              </a:rPr>
              <a:t>asitine</a:t>
            </a:r>
          </a:p>
          <a:p>
            <a:pPr>
              <a:lnSpc>
                <a:spcPct val="120000"/>
              </a:lnSpc>
            </a:pPr>
            <a:r>
              <a:rPr lang="tr-TR" sz="3200" b="1" dirty="0" smtClean="0">
                <a:cs typeface="Tahoma" pitchFamily="34" charset="0"/>
              </a:rPr>
              <a:t> </a:t>
            </a:r>
            <a:r>
              <a:rPr lang="tr-TR" sz="3200" b="1" dirty="0" smtClean="0">
                <a:cs typeface="Tahoma" pitchFamily="34" charset="0"/>
              </a:rPr>
              <a:t>Safra </a:t>
            </a:r>
            <a:r>
              <a:rPr lang="tr-TR" sz="3200" b="1" dirty="0" smtClean="0">
                <a:cs typeface="Tahoma" pitchFamily="34" charset="0"/>
              </a:rPr>
              <a:t>tuzlarına</a:t>
            </a:r>
          </a:p>
          <a:p>
            <a:pPr>
              <a:lnSpc>
                <a:spcPct val="120000"/>
              </a:lnSpc>
            </a:pPr>
            <a:r>
              <a:rPr lang="tr-TR" sz="3200" b="1" dirty="0" smtClean="0">
                <a:cs typeface="Tahoma" pitchFamily="34" charset="0"/>
              </a:rPr>
              <a:t> </a:t>
            </a:r>
            <a:r>
              <a:rPr lang="tr-TR" sz="3200" b="1" dirty="0" smtClean="0">
                <a:cs typeface="Tahoma" pitchFamily="34" charset="0"/>
              </a:rPr>
              <a:t>Sindirim </a:t>
            </a:r>
            <a:r>
              <a:rPr lang="tr-TR" sz="3200" b="1" dirty="0" smtClean="0">
                <a:cs typeface="Tahoma" pitchFamily="34" charset="0"/>
              </a:rPr>
              <a:t>enzimlerine DİRENÇLİ</a:t>
            </a:r>
          </a:p>
          <a:p>
            <a:pPr>
              <a:lnSpc>
                <a:spcPct val="50000"/>
              </a:lnSpc>
            </a:pPr>
            <a:endParaRPr lang="tr-TR" sz="3200" b="1" dirty="0" smtClean="0">
              <a:cs typeface="Tahoma" pitchFamily="34" charset="0"/>
            </a:endParaRPr>
          </a:p>
          <a:p>
            <a:pPr>
              <a:lnSpc>
                <a:spcPct val="120000"/>
              </a:lnSpc>
            </a:pPr>
            <a:r>
              <a:rPr lang="tr-TR" sz="3200" b="1" dirty="0" smtClean="0">
                <a:cs typeface="Tahoma" pitchFamily="34" charset="0"/>
              </a:rPr>
              <a:t> </a:t>
            </a:r>
            <a:r>
              <a:rPr lang="tr-TR" sz="3200" b="1" dirty="0" smtClean="0">
                <a:cs typeface="Tahoma" pitchFamily="34" charset="0"/>
              </a:rPr>
              <a:t>Kolonda </a:t>
            </a:r>
            <a:r>
              <a:rPr lang="tr-TR" sz="3200" b="1" dirty="0" smtClean="0">
                <a:cs typeface="Tahoma" pitchFamily="34" charset="0"/>
              </a:rPr>
              <a:t>fermentasyon ile</a:t>
            </a:r>
          </a:p>
          <a:p>
            <a:pPr>
              <a:lnSpc>
                <a:spcPct val="120000"/>
              </a:lnSpc>
            </a:pPr>
            <a:r>
              <a:rPr lang="tr-TR" sz="3200" b="1" dirty="0" smtClean="0">
                <a:cs typeface="Tahoma" pitchFamily="34" charset="0"/>
              </a:rPr>
              <a:t> </a:t>
            </a:r>
            <a:r>
              <a:rPr lang="tr-TR" sz="3200" b="1" dirty="0" smtClean="0">
                <a:cs typeface="Tahoma" pitchFamily="34" charset="0"/>
              </a:rPr>
              <a:t>Asidik pH ve</a:t>
            </a:r>
            <a:endParaRPr lang="tr-TR" sz="3200" b="1" dirty="0" smtClean="0">
              <a:cs typeface="Tahoma" pitchFamily="34" charset="0"/>
            </a:endParaRPr>
          </a:p>
          <a:p>
            <a:pPr>
              <a:lnSpc>
                <a:spcPct val="120000"/>
              </a:lnSpc>
            </a:pPr>
            <a:r>
              <a:rPr lang="tr-TR" sz="3200" b="1" dirty="0" smtClean="0">
                <a:cs typeface="Tahoma" pitchFamily="34" charset="0"/>
              </a:rPr>
              <a:t> </a:t>
            </a:r>
            <a:r>
              <a:rPr lang="tr-TR" sz="3200" b="1" dirty="0" smtClean="0">
                <a:cs typeface="Tahoma" pitchFamily="34" charset="0"/>
              </a:rPr>
              <a:t>Kısa </a:t>
            </a:r>
            <a:r>
              <a:rPr lang="tr-TR" sz="3200" b="1" dirty="0" smtClean="0">
                <a:cs typeface="Tahoma" pitchFamily="34" charset="0"/>
              </a:rPr>
              <a:t>zincirli yağ </a:t>
            </a:r>
            <a:r>
              <a:rPr lang="tr-TR" sz="3200" b="1" dirty="0" smtClean="0">
                <a:cs typeface="Tahoma" pitchFamily="34" charset="0"/>
              </a:rPr>
              <a:t>asitlerine dönüşen</a:t>
            </a:r>
            <a:endParaRPr lang="tr-TR" sz="3200" b="1" dirty="0" smtClean="0">
              <a:cs typeface="Tahoma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tr-TR" sz="3200" b="1" dirty="0" smtClean="0">
                <a:cs typeface="Tahoma" pitchFamily="34" charset="0"/>
              </a:rPr>
              <a:t>OLİGOSAKKARİTLER</a:t>
            </a:r>
            <a:endParaRPr lang="en-US" sz="3200" b="1" dirty="0" smtClean="0">
              <a:cs typeface="Tahoma" pitchFamily="34" charset="0"/>
            </a:endParaRPr>
          </a:p>
          <a:p>
            <a:pPr>
              <a:lnSpc>
                <a:spcPct val="0"/>
              </a:lnSpc>
            </a:pPr>
            <a:endParaRPr lang="en-US" dirty="0"/>
          </a:p>
        </p:txBody>
      </p:sp>
      <p:sp>
        <p:nvSpPr>
          <p:cNvPr id="7" name="Down Arrow Callout 6"/>
          <p:cNvSpPr/>
          <p:nvPr/>
        </p:nvSpPr>
        <p:spPr>
          <a:xfrm rot="1865156">
            <a:off x="5981053" y="3032561"/>
            <a:ext cx="2624889" cy="2223927"/>
          </a:xfrm>
          <a:prstGeom prst="downArrowCallo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Bağırsak Hücrelerinin Enerji Kaynağı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28600"/>
            <a:ext cx="8686800" cy="78175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tr-TR" sz="4000" b="1" dirty="0" smtClean="0">
                <a:cs typeface="Tahoma" pitchFamily="34" charset="0"/>
              </a:rPr>
              <a:t>ANNE SÜTÜ (AS)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1066800"/>
            <a:ext cx="7620000" cy="10840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0"/>
              </a:lnSpc>
            </a:pPr>
            <a:endParaRPr lang="tr-TR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r-TR" sz="3200" b="1" dirty="0" smtClean="0">
                <a:cs typeface="Tahoma" pitchFamily="34" charset="0"/>
              </a:rPr>
              <a:t>YAŞAMIN İLK 6 AYINDA BESLENMENİN </a:t>
            </a:r>
          </a:p>
          <a:p>
            <a:pPr algn="ctr"/>
            <a:r>
              <a:rPr lang="tr-TR" sz="3200" b="1" dirty="0" smtClean="0">
                <a:cs typeface="Tahoma" pitchFamily="34" charset="0"/>
              </a:rPr>
              <a:t>ALTIN STANDARTI</a:t>
            </a:r>
            <a:endParaRPr lang="en-US" sz="3200" b="1" dirty="0" smtClean="0"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4114800" cy="2133600"/>
          </a:xfrm>
          <a:noFill/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20000"/>
              </a:lnSpc>
              <a:buClr>
                <a:srgbClr val="D60093"/>
              </a:buClr>
              <a:buFont typeface="Wingdings" pitchFamily="2" charset="2"/>
              <a:buChar char="§"/>
            </a:pPr>
            <a:endParaRPr lang="tr-T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Clr>
                <a:srgbClr val="D60093"/>
              </a:buClr>
              <a:buNone/>
            </a:pPr>
            <a:r>
              <a:rPr lang="tr-TR" b="1" dirty="0" smtClean="0"/>
              <a:t>AS ile Beslenenlerin</a:t>
            </a:r>
          </a:p>
          <a:p>
            <a:pPr algn="ctr">
              <a:buClr>
                <a:srgbClr val="D60093"/>
              </a:buClr>
              <a:buNone/>
            </a:pPr>
            <a:r>
              <a:rPr lang="tr-TR" b="1" dirty="0" smtClean="0"/>
              <a:t>Büyüme ve Gelişmesi</a:t>
            </a:r>
          </a:p>
          <a:p>
            <a:pPr algn="ctr">
              <a:buClr>
                <a:srgbClr val="D60093"/>
              </a:buClr>
              <a:buNone/>
            </a:pPr>
            <a:r>
              <a:rPr lang="tr-TR" b="1" dirty="0" smtClean="0"/>
              <a:t>Diğerlerinden FARKLI</a:t>
            </a:r>
            <a:endParaRPr lang="tr-TR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38200" y="4572000"/>
            <a:ext cx="7620000" cy="17534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0"/>
              </a:lnSpc>
            </a:pPr>
            <a:endParaRPr lang="tr-TR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tr-TR" sz="3000" b="1" dirty="0" smtClean="0">
                <a:cs typeface="Tahoma" pitchFamily="34" charset="0"/>
              </a:rPr>
              <a:t>Diyabetes Mellitus Tip-1 İnsidansı DÜŞÜK</a:t>
            </a:r>
            <a:endParaRPr lang="tr-TR" sz="3000" b="1" dirty="0" smtClean="0">
              <a:cs typeface="Tahoma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tr-TR" sz="3000" b="1" dirty="0" smtClean="0">
                <a:cs typeface="Tahoma" pitchFamily="34" charset="0"/>
              </a:rPr>
              <a:t>Kognitif Fonksiyonlar daha İYİ</a:t>
            </a:r>
          </a:p>
          <a:p>
            <a:pPr algn="ctr">
              <a:spcBef>
                <a:spcPts val="700"/>
              </a:spcBef>
            </a:pPr>
            <a:r>
              <a:rPr lang="tr-TR" sz="3000" b="1" dirty="0" smtClean="0">
                <a:cs typeface="Tahoma" pitchFamily="34" charset="0"/>
              </a:rPr>
              <a:t>Kan Basıncı daha DÜŞÜK</a:t>
            </a:r>
            <a:endParaRPr lang="en-US" sz="3000" b="1" dirty="0" smtClean="0">
              <a:cs typeface="Tahom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48200" y="2286000"/>
            <a:ext cx="4343400" cy="2133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20000"/>
              </a:lnSpc>
              <a:spcBef>
                <a:spcPct val="20000"/>
              </a:spcBef>
              <a:spcAft>
                <a:spcPts val="0"/>
              </a:spcAft>
              <a:buClr>
                <a:srgbClr val="D60093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60093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ile Beslenenlerde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60093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Alerjik, Atopik Sorunlar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60093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İnfeksiyonlar DAHA AZ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589848"/>
            <a:ext cx="8686800" cy="78175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tr-TR" sz="4000" b="1" dirty="0" smtClean="0">
                <a:cs typeface="Tahoma" pitchFamily="34" charset="0"/>
              </a:rPr>
              <a:t>ANNE SÜTÜ (AS)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1659185"/>
            <a:ext cx="7620000" cy="10840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0"/>
              </a:lnSpc>
            </a:pPr>
            <a:endParaRPr lang="tr-TR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r-TR" sz="3200" b="1" dirty="0" smtClean="0">
                <a:cs typeface="Tahoma" pitchFamily="34" charset="0"/>
              </a:rPr>
              <a:t>YAŞAMIN İLK 6 AYINDA BESLENMENİN </a:t>
            </a:r>
          </a:p>
          <a:p>
            <a:pPr algn="ctr"/>
            <a:r>
              <a:rPr lang="tr-TR" sz="3200" b="1" dirty="0" smtClean="0">
                <a:cs typeface="Tahoma" pitchFamily="34" charset="0"/>
              </a:rPr>
              <a:t>ALTIN STANDARTI</a:t>
            </a:r>
            <a:endParaRPr lang="en-US" sz="3200" b="1" dirty="0" smtClean="0">
              <a:cs typeface="Tahoma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2971800"/>
            <a:ext cx="7620000" cy="2743200"/>
          </a:xfrm>
          <a:noFill/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20000"/>
              </a:lnSpc>
              <a:buClr>
                <a:srgbClr val="D60093"/>
              </a:buClr>
              <a:buFont typeface="Wingdings" pitchFamily="2" charset="2"/>
              <a:buChar char="§"/>
            </a:pPr>
            <a:endParaRPr lang="tr-T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Clr>
                <a:srgbClr val="D60093"/>
              </a:buClr>
              <a:buNone/>
            </a:pPr>
            <a:r>
              <a:rPr lang="tr-TR" b="1" dirty="0" smtClean="0"/>
              <a:t>AS ile Beslenme</a:t>
            </a:r>
          </a:p>
          <a:p>
            <a:pPr algn="ctr">
              <a:buClr>
                <a:srgbClr val="D60093"/>
              </a:buClr>
              <a:buNone/>
            </a:pPr>
            <a:r>
              <a:rPr lang="tr-TR" b="1" dirty="0" smtClean="0"/>
              <a:t>İmmun Sistem ve Fonksiyonlarının</a:t>
            </a:r>
          </a:p>
          <a:p>
            <a:pPr algn="ctr">
              <a:buClr>
                <a:srgbClr val="D60093"/>
              </a:buClr>
              <a:buNone/>
            </a:pPr>
            <a:r>
              <a:rPr lang="tr-TR" b="1" dirty="0" smtClean="0"/>
              <a:t>Gelişiminde</a:t>
            </a:r>
          </a:p>
          <a:p>
            <a:pPr algn="ctr">
              <a:buClr>
                <a:srgbClr val="D60093"/>
              </a:buClr>
              <a:buNone/>
            </a:pPr>
            <a:r>
              <a:rPr lang="tr-TR" b="1" dirty="0" smtClean="0"/>
              <a:t>TEMEL ve ANA ETKEN</a:t>
            </a:r>
            <a:endParaRPr lang="tr-TR" b="1" dirty="0" smtClean="0"/>
          </a:p>
          <a:p>
            <a:pPr algn="ctr">
              <a:buClr>
                <a:srgbClr val="D60093"/>
              </a:buClr>
              <a:buNone/>
            </a:pPr>
            <a:endParaRPr lang="tr-T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1966</TotalTime>
  <Words>973</Words>
  <Application>Microsoft Office PowerPoint</Application>
  <PresentationFormat>On-screen Show (4:3)</PresentationFormat>
  <Paragraphs>445</Paragraphs>
  <Slides>40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ÇOCUK BESLENMESİNDE  PREBİYOTİK ve PROBİYOTİKLER</vt:lpstr>
      <vt:lpstr>PREBİYOTİKLER</vt:lpstr>
      <vt:lpstr>PROBİYOTİKLER</vt:lpstr>
      <vt:lpstr>SİNBİYOTİKLER</vt:lpstr>
      <vt:lpstr>Besin Bileşeni Olarak PREBİYOTİKLER</vt:lpstr>
      <vt:lpstr>Sindirilmeyen KH Olarak PREBİYOTİKLER:</vt:lpstr>
      <vt:lpstr>Slide 7</vt:lpstr>
      <vt:lpstr>Slide 8</vt:lpstr>
      <vt:lpstr>Slide 9</vt:lpstr>
      <vt:lpstr>Slide 10</vt:lpstr>
      <vt:lpstr>Slide 11</vt:lpstr>
      <vt:lpstr>Slide 12</vt:lpstr>
      <vt:lpstr>Anne Sütü OLİGOSAKKARİTLERİ</vt:lpstr>
      <vt:lpstr>Slide 14</vt:lpstr>
      <vt:lpstr>Slide 15</vt:lpstr>
      <vt:lpstr>Slide 16</vt:lpstr>
      <vt:lpstr>Slide 17</vt:lpstr>
      <vt:lpstr>Slide 18</vt:lpstr>
      <vt:lpstr>Slide 19</vt:lpstr>
      <vt:lpstr>BESİNLERDE BULUNAN PREBİYOTİK TİPLERİ</vt:lpstr>
      <vt:lpstr>Slide 21</vt:lpstr>
      <vt:lpstr>PREBİYOTİKLERİN YARARLI ETKİLERİ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PROBİYOTİKLER</vt:lpstr>
      <vt:lpstr>PROBİYOTİKLER</vt:lpstr>
      <vt:lpstr>PROBİYOTİKLERİN YARARLARI</vt:lpstr>
      <vt:lpstr>PROBİYOTİKLERİN YARARLARI</vt:lpstr>
      <vt:lpstr>PROBİYOTİKLERİN YARARLARI</vt:lpstr>
      <vt:lpstr>Slide 40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BESLENMESİNDE PREBİYOTİKLER ve PROBİYOTİKLER</dc:title>
  <dc:creator>Sema Aydogdu</dc:creator>
  <cp:lastModifiedBy>Sema Aydogdu</cp:lastModifiedBy>
  <cp:revision>27</cp:revision>
  <dcterms:created xsi:type="dcterms:W3CDTF">2013-03-18T19:00:20Z</dcterms:created>
  <dcterms:modified xsi:type="dcterms:W3CDTF">2013-03-21T22:33:30Z</dcterms:modified>
</cp:coreProperties>
</file>